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25"/>
  </p:notesMasterIdLst>
  <p:sldIdLst>
    <p:sldId id="256" r:id="rId2"/>
    <p:sldId id="277" r:id="rId3"/>
    <p:sldId id="278" r:id="rId4"/>
    <p:sldId id="307" r:id="rId5"/>
    <p:sldId id="297" r:id="rId6"/>
    <p:sldId id="299" r:id="rId7"/>
    <p:sldId id="292" r:id="rId8"/>
    <p:sldId id="290" r:id="rId9"/>
    <p:sldId id="291" r:id="rId10"/>
    <p:sldId id="295" r:id="rId11"/>
    <p:sldId id="308" r:id="rId12"/>
    <p:sldId id="272" r:id="rId13"/>
    <p:sldId id="273" r:id="rId14"/>
    <p:sldId id="264" r:id="rId15"/>
    <p:sldId id="265" r:id="rId16"/>
    <p:sldId id="303" r:id="rId17"/>
    <p:sldId id="304" r:id="rId18"/>
    <p:sldId id="312" r:id="rId19"/>
    <p:sldId id="311" r:id="rId20"/>
    <p:sldId id="313" r:id="rId21"/>
    <p:sldId id="320" r:id="rId22"/>
    <p:sldId id="279" r:id="rId23"/>
    <p:sldId id="321" r:id="rId24"/>
  </p:sldIdLst>
  <p:sldSz cx="9144000" cy="6858000" type="screen4x3"/>
  <p:notesSz cx="9236075"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2FD6"/>
    <a:srgbClr val="0BD0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981" autoAdjust="0"/>
  </p:normalViewPr>
  <p:slideViewPr>
    <p:cSldViewPr>
      <p:cViewPr varScale="1">
        <p:scale>
          <a:sx n="91" d="100"/>
          <a:sy n="91" d="100"/>
        </p:scale>
        <p:origin x="12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1488" y="-78"/>
      </p:cViewPr>
      <p:guideLst>
        <p:guide orient="horz" pos="2208"/>
        <p:guide pos="291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AD8522-E1D8-4100-9F9C-B922C6893C90}" type="doc">
      <dgm:prSet loTypeId="urn:microsoft.com/office/officeart/2005/8/layout/process4" loCatId="list" qsTypeId="urn:microsoft.com/office/officeart/2005/8/quickstyle/simple2" qsCatId="simple" csTypeId="urn:microsoft.com/office/officeart/2005/8/colors/accent1_4" csCatId="accent1" phldr="1"/>
      <dgm:spPr/>
      <dgm:t>
        <a:bodyPr/>
        <a:lstStyle/>
        <a:p>
          <a:endParaRPr lang="en-US"/>
        </a:p>
      </dgm:t>
    </dgm:pt>
    <dgm:pt modelId="{EC912083-46BA-47EC-834F-B53C28E6D0BD}">
      <dgm:prSet phldrT="[Text]" custT="1"/>
      <dgm:spPr/>
      <dgm:t>
        <a:bodyPr/>
        <a:lstStyle/>
        <a:p>
          <a:r>
            <a:rPr lang="en-US" sz="1400" baseline="0" dirty="0" smtClean="0">
              <a:solidFill>
                <a:schemeClr val="tx1">
                  <a:lumMod val="95000"/>
                  <a:lumOff val="5000"/>
                </a:schemeClr>
              </a:solidFill>
            </a:rPr>
            <a:t>Claimant applies alleging a CAL condition</a:t>
          </a:r>
          <a:endParaRPr lang="en-US" sz="1400" baseline="0" dirty="0">
            <a:solidFill>
              <a:schemeClr val="tx1">
                <a:lumMod val="95000"/>
                <a:lumOff val="5000"/>
              </a:schemeClr>
            </a:solidFill>
          </a:endParaRPr>
        </a:p>
      </dgm:t>
    </dgm:pt>
    <dgm:pt modelId="{F1078060-4F1D-4792-900A-9DC3C71D1776}" type="parTrans" cxnId="{58B63ADD-6CB4-4181-ADBB-3F961B5EAB75}">
      <dgm:prSet/>
      <dgm:spPr/>
      <dgm:t>
        <a:bodyPr/>
        <a:lstStyle/>
        <a:p>
          <a:endParaRPr lang="en-US"/>
        </a:p>
      </dgm:t>
    </dgm:pt>
    <dgm:pt modelId="{B4159C30-DBE3-473F-B6E7-4D39883C930F}" type="sibTrans" cxnId="{58B63ADD-6CB4-4181-ADBB-3F961B5EAB75}">
      <dgm:prSet/>
      <dgm:spPr/>
      <dgm:t>
        <a:bodyPr/>
        <a:lstStyle/>
        <a:p>
          <a:endParaRPr lang="en-US"/>
        </a:p>
      </dgm:t>
    </dgm:pt>
    <dgm:pt modelId="{258A9A00-1735-4AD7-91CD-4219E128385D}">
      <dgm:prSet phldrT="[Text]" custT="1"/>
      <dgm:spPr/>
      <dgm:t>
        <a:bodyPr/>
        <a:lstStyle/>
        <a:p>
          <a:r>
            <a:rPr lang="en-US" sz="1400" baseline="0" dirty="0" smtClean="0">
              <a:solidFill>
                <a:schemeClr val="tx1">
                  <a:lumMod val="95000"/>
                  <a:lumOff val="5000"/>
                </a:schemeClr>
              </a:solidFill>
            </a:rPr>
            <a:t>Adjudicator has the option to click on hyperlink to an impairment summary</a:t>
          </a:r>
          <a:endParaRPr lang="en-US" sz="1400" baseline="0" dirty="0">
            <a:solidFill>
              <a:schemeClr val="tx1">
                <a:lumMod val="95000"/>
                <a:lumOff val="5000"/>
              </a:schemeClr>
            </a:solidFill>
          </a:endParaRPr>
        </a:p>
      </dgm:t>
    </dgm:pt>
    <dgm:pt modelId="{164E3571-578C-4D09-802D-DA7CA8523DFE}" type="parTrans" cxnId="{6A09AE4A-BF3B-4923-9211-7002CECB24DF}">
      <dgm:prSet/>
      <dgm:spPr/>
      <dgm:t>
        <a:bodyPr/>
        <a:lstStyle/>
        <a:p>
          <a:endParaRPr lang="en-US"/>
        </a:p>
      </dgm:t>
    </dgm:pt>
    <dgm:pt modelId="{79213DFF-C503-48D3-89F4-E8701BA849D7}" type="sibTrans" cxnId="{6A09AE4A-BF3B-4923-9211-7002CECB24DF}">
      <dgm:prSet/>
      <dgm:spPr/>
      <dgm:t>
        <a:bodyPr/>
        <a:lstStyle/>
        <a:p>
          <a:endParaRPr lang="en-US"/>
        </a:p>
      </dgm:t>
    </dgm:pt>
    <dgm:pt modelId="{83B980A2-1155-45C1-81E9-98EF43CF064A}">
      <dgm:prSet phldrT="[Text]" custT="1"/>
      <dgm:spPr/>
      <dgm:t>
        <a:bodyPr/>
        <a:lstStyle/>
        <a:p>
          <a:r>
            <a:rPr lang="en-US" sz="1400" baseline="0" dirty="0" smtClean="0">
              <a:solidFill>
                <a:schemeClr val="tx1">
                  <a:lumMod val="95000"/>
                  <a:lumOff val="5000"/>
                </a:schemeClr>
              </a:solidFill>
            </a:rPr>
            <a:t>“Search and find” software identifies CAL condition</a:t>
          </a:r>
          <a:endParaRPr lang="en-US" sz="1400" baseline="0" dirty="0">
            <a:solidFill>
              <a:schemeClr val="tx1">
                <a:lumMod val="95000"/>
                <a:lumOff val="5000"/>
              </a:schemeClr>
            </a:solidFill>
          </a:endParaRPr>
        </a:p>
      </dgm:t>
    </dgm:pt>
    <dgm:pt modelId="{AA0DA79C-8EAC-4715-BF6C-79ACA0DA9750}" type="parTrans" cxnId="{8AE84713-62B0-4BB0-BD30-B812F9010D28}">
      <dgm:prSet/>
      <dgm:spPr/>
      <dgm:t>
        <a:bodyPr/>
        <a:lstStyle/>
        <a:p>
          <a:endParaRPr lang="en-US"/>
        </a:p>
      </dgm:t>
    </dgm:pt>
    <dgm:pt modelId="{FC3012A9-3065-4FF6-AC42-DEF774FFA0FC}" type="sibTrans" cxnId="{8AE84713-62B0-4BB0-BD30-B812F9010D28}">
      <dgm:prSet/>
      <dgm:spPr/>
      <dgm:t>
        <a:bodyPr/>
        <a:lstStyle/>
        <a:p>
          <a:endParaRPr lang="en-US"/>
        </a:p>
      </dgm:t>
    </dgm:pt>
    <dgm:pt modelId="{9A93DD93-DD35-45F7-B840-52FA51282F79}">
      <dgm:prSet phldrT="[Text]" custT="1"/>
      <dgm:spPr/>
      <dgm:t>
        <a:bodyPr/>
        <a:lstStyle/>
        <a:p>
          <a:r>
            <a:rPr lang="en-US" sz="1400" baseline="0" dirty="0" smtClean="0">
              <a:solidFill>
                <a:schemeClr val="tx1">
                  <a:lumMod val="95000"/>
                  <a:lumOff val="5000"/>
                </a:schemeClr>
              </a:solidFill>
            </a:rPr>
            <a:t>Case gets a CAL indicator alerting adjudicator that a case need to be fast-tracked</a:t>
          </a:r>
          <a:endParaRPr lang="en-US" sz="1400" baseline="0" dirty="0">
            <a:solidFill>
              <a:schemeClr val="tx1">
                <a:lumMod val="95000"/>
                <a:lumOff val="5000"/>
              </a:schemeClr>
            </a:solidFill>
          </a:endParaRPr>
        </a:p>
      </dgm:t>
    </dgm:pt>
    <dgm:pt modelId="{DD63DF81-4BCA-4EBE-9137-7E0B2D6A34E9}" type="parTrans" cxnId="{95D13631-1458-412B-B910-B374A6C0392A}">
      <dgm:prSet/>
      <dgm:spPr/>
      <dgm:t>
        <a:bodyPr/>
        <a:lstStyle/>
        <a:p>
          <a:endParaRPr lang="en-US"/>
        </a:p>
      </dgm:t>
    </dgm:pt>
    <dgm:pt modelId="{13E4F666-10D2-4CCA-B8AF-76CA1263C7BE}" type="sibTrans" cxnId="{95D13631-1458-412B-B910-B374A6C0392A}">
      <dgm:prSet/>
      <dgm:spPr/>
      <dgm:t>
        <a:bodyPr/>
        <a:lstStyle/>
        <a:p>
          <a:endParaRPr lang="en-US"/>
        </a:p>
      </dgm:t>
    </dgm:pt>
    <dgm:pt modelId="{665F8FA8-7076-4915-B54B-832282A79DD3}">
      <dgm:prSet phldrT="[Text]" custT="1"/>
      <dgm:spPr/>
      <dgm:t>
        <a:bodyPr/>
        <a:lstStyle/>
        <a:p>
          <a:r>
            <a:rPr lang="en-US" sz="1400" baseline="0" dirty="0" smtClean="0">
              <a:solidFill>
                <a:schemeClr val="tx1">
                  <a:lumMod val="95000"/>
                  <a:lumOff val="5000"/>
                </a:schemeClr>
              </a:solidFill>
            </a:rPr>
            <a:t>Impairment summaries guide adjudicators in evaluation of evidence and policy application</a:t>
          </a:r>
          <a:endParaRPr lang="en-US" sz="1400" baseline="0" dirty="0">
            <a:solidFill>
              <a:schemeClr val="tx1">
                <a:lumMod val="95000"/>
                <a:lumOff val="5000"/>
              </a:schemeClr>
            </a:solidFill>
          </a:endParaRPr>
        </a:p>
      </dgm:t>
    </dgm:pt>
    <dgm:pt modelId="{18D0CA00-50F4-4473-B4A7-EBDAC7615449}" type="parTrans" cxnId="{33B34A2E-FB0F-4478-956D-737BEFC317B6}">
      <dgm:prSet/>
      <dgm:spPr/>
      <dgm:t>
        <a:bodyPr/>
        <a:lstStyle/>
        <a:p>
          <a:endParaRPr lang="en-US"/>
        </a:p>
      </dgm:t>
    </dgm:pt>
    <dgm:pt modelId="{6F081226-4DB6-4E1E-9A42-094F4A91C88B}" type="sibTrans" cxnId="{33B34A2E-FB0F-4478-956D-737BEFC317B6}">
      <dgm:prSet/>
      <dgm:spPr/>
      <dgm:t>
        <a:bodyPr/>
        <a:lstStyle/>
        <a:p>
          <a:endParaRPr lang="en-US"/>
        </a:p>
      </dgm:t>
    </dgm:pt>
    <dgm:pt modelId="{CAA7E34F-8C71-4DE1-A3B3-FD4407265503}" type="pres">
      <dgm:prSet presAssocID="{1BAD8522-E1D8-4100-9F9C-B922C6893C90}" presName="Name0" presStyleCnt="0">
        <dgm:presLayoutVars>
          <dgm:dir/>
          <dgm:animLvl val="lvl"/>
          <dgm:resizeHandles val="exact"/>
        </dgm:presLayoutVars>
      </dgm:prSet>
      <dgm:spPr/>
      <dgm:t>
        <a:bodyPr/>
        <a:lstStyle/>
        <a:p>
          <a:endParaRPr lang="en-US"/>
        </a:p>
      </dgm:t>
    </dgm:pt>
    <dgm:pt modelId="{0FC437CB-85C2-4DCD-B8FD-6B6A30CA0EC4}" type="pres">
      <dgm:prSet presAssocID="{665F8FA8-7076-4915-B54B-832282A79DD3}" presName="boxAndChildren" presStyleCnt="0"/>
      <dgm:spPr/>
      <dgm:t>
        <a:bodyPr/>
        <a:lstStyle/>
        <a:p>
          <a:endParaRPr lang="en-US"/>
        </a:p>
      </dgm:t>
    </dgm:pt>
    <dgm:pt modelId="{6902B34F-1E70-40F5-AC6C-131548A9B1A1}" type="pres">
      <dgm:prSet presAssocID="{665F8FA8-7076-4915-B54B-832282A79DD3}" presName="parentTextBox" presStyleLbl="node1" presStyleIdx="0" presStyleCnt="5"/>
      <dgm:spPr/>
      <dgm:t>
        <a:bodyPr/>
        <a:lstStyle/>
        <a:p>
          <a:endParaRPr lang="en-US"/>
        </a:p>
      </dgm:t>
    </dgm:pt>
    <dgm:pt modelId="{5F507CAA-20C9-442C-8DF6-49DFA0F72AE4}" type="pres">
      <dgm:prSet presAssocID="{79213DFF-C503-48D3-89F4-E8701BA849D7}" presName="sp" presStyleCnt="0"/>
      <dgm:spPr/>
      <dgm:t>
        <a:bodyPr/>
        <a:lstStyle/>
        <a:p>
          <a:endParaRPr lang="en-US"/>
        </a:p>
      </dgm:t>
    </dgm:pt>
    <dgm:pt modelId="{3467A9A8-0745-41BC-8724-4060F6083BBD}" type="pres">
      <dgm:prSet presAssocID="{258A9A00-1735-4AD7-91CD-4219E128385D}" presName="arrowAndChildren" presStyleCnt="0"/>
      <dgm:spPr/>
      <dgm:t>
        <a:bodyPr/>
        <a:lstStyle/>
        <a:p>
          <a:endParaRPr lang="en-US"/>
        </a:p>
      </dgm:t>
    </dgm:pt>
    <dgm:pt modelId="{8253ED4B-CE6B-40B6-ACF6-6D4FF37E0B54}" type="pres">
      <dgm:prSet presAssocID="{258A9A00-1735-4AD7-91CD-4219E128385D}" presName="parentTextArrow" presStyleLbl="node1" presStyleIdx="1" presStyleCnt="5"/>
      <dgm:spPr/>
      <dgm:t>
        <a:bodyPr/>
        <a:lstStyle/>
        <a:p>
          <a:endParaRPr lang="en-US"/>
        </a:p>
      </dgm:t>
    </dgm:pt>
    <dgm:pt modelId="{7FF57FDD-BE46-4AB3-A425-1C69CB624BC2}" type="pres">
      <dgm:prSet presAssocID="{13E4F666-10D2-4CCA-B8AF-76CA1263C7BE}" presName="sp" presStyleCnt="0"/>
      <dgm:spPr/>
      <dgm:t>
        <a:bodyPr/>
        <a:lstStyle/>
        <a:p>
          <a:endParaRPr lang="en-US"/>
        </a:p>
      </dgm:t>
    </dgm:pt>
    <dgm:pt modelId="{B3CA0B3C-31DA-427B-847F-F3A762CFDE55}" type="pres">
      <dgm:prSet presAssocID="{9A93DD93-DD35-45F7-B840-52FA51282F79}" presName="arrowAndChildren" presStyleCnt="0"/>
      <dgm:spPr/>
      <dgm:t>
        <a:bodyPr/>
        <a:lstStyle/>
        <a:p>
          <a:endParaRPr lang="en-US"/>
        </a:p>
      </dgm:t>
    </dgm:pt>
    <dgm:pt modelId="{DD618881-08D8-4C26-9FC6-4D55C3360276}" type="pres">
      <dgm:prSet presAssocID="{9A93DD93-DD35-45F7-B840-52FA51282F79}" presName="parentTextArrow" presStyleLbl="node1" presStyleIdx="2" presStyleCnt="5"/>
      <dgm:spPr/>
      <dgm:t>
        <a:bodyPr/>
        <a:lstStyle/>
        <a:p>
          <a:endParaRPr lang="en-US"/>
        </a:p>
      </dgm:t>
    </dgm:pt>
    <dgm:pt modelId="{BCDECD20-6712-4F83-BB5F-010F89DECE02}" type="pres">
      <dgm:prSet presAssocID="{FC3012A9-3065-4FF6-AC42-DEF774FFA0FC}" presName="sp" presStyleCnt="0"/>
      <dgm:spPr/>
      <dgm:t>
        <a:bodyPr/>
        <a:lstStyle/>
        <a:p>
          <a:endParaRPr lang="en-US"/>
        </a:p>
      </dgm:t>
    </dgm:pt>
    <dgm:pt modelId="{5B0E18C6-24E7-4A9C-BD57-A60C7FDADA20}" type="pres">
      <dgm:prSet presAssocID="{83B980A2-1155-45C1-81E9-98EF43CF064A}" presName="arrowAndChildren" presStyleCnt="0"/>
      <dgm:spPr/>
      <dgm:t>
        <a:bodyPr/>
        <a:lstStyle/>
        <a:p>
          <a:endParaRPr lang="en-US"/>
        </a:p>
      </dgm:t>
    </dgm:pt>
    <dgm:pt modelId="{A167F4FA-4095-4B92-96DF-02B3EBB623C8}" type="pres">
      <dgm:prSet presAssocID="{83B980A2-1155-45C1-81E9-98EF43CF064A}" presName="parentTextArrow" presStyleLbl="node1" presStyleIdx="3" presStyleCnt="5"/>
      <dgm:spPr/>
      <dgm:t>
        <a:bodyPr/>
        <a:lstStyle/>
        <a:p>
          <a:endParaRPr lang="en-US"/>
        </a:p>
      </dgm:t>
    </dgm:pt>
    <dgm:pt modelId="{5562C1D2-999E-41C1-B3F7-475CBF1A6CA8}" type="pres">
      <dgm:prSet presAssocID="{B4159C30-DBE3-473F-B6E7-4D39883C930F}" presName="sp" presStyleCnt="0"/>
      <dgm:spPr/>
      <dgm:t>
        <a:bodyPr/>
        <a:lstStyle/>
        <a:p>
          <a:endParaRPr lang="en-US"/>
        </a:p>
      </dgm:t>
    </dgm:pt>
    <dgm:pt modelId="{9EEDDE3D-6DE8-4C1E-8347-280A6D188679}" type="pres">
      <dgm:prSet presAssocID="{EC912083-46BA-47EC-834F-B53C28E6D0BD}" presName="arrowAndChildren" presStyleCnt="0"/>
      <dgm:spPr/>
      <dgm:t>
        <a:bodyPr/>
        <a:lstStyle/>
        <a:p>
          <a:endParaRPr lang="en-US"/>
        </a:p>
      </dgm:t>
    </dgm:pt>
    <dgm:pt modelId="{C1FBA8DE-0B5B-4A5B-AC98-39ED79D2E6D4}" type="pres">
      <dgm:prSet presAssocID="{EC912083-46BA-47EC-834F-B53C28E6D0BD}" presName="parentTextArrow" presStyleLbl="node1" presStyleIdx="4" presStyleCnt="5"/>
      <dgm:spPr/>
      <dgm:t>
        <a:bodyPr/>
        <a:lstStyle/>
        <a:p>
          <a:endParaRPr lang="en-US"/>
        </a:p>
      </dgm:t>
    </dgm:pt>
  </dgm:ptLst>
  <dgm:cxnLst>
    <dgm:cxn modelId="{58B63ADD-6CB4-4181-ADBB-3F961B5EAB75}" srcId="{1BAD8522-E1D8-4100-9F9C-B922C6893C90}" destId="{EC912083-46BA-47EC-834F-B53C28E6D0BD}" srcOrd="0" destOrd="0" parTransId="{F1078060-4F1D-4792-900A-9DC3C71D1776}" sibTransId="{B4159C30-DBE3-473F-B6E7-4D39883C930F}"/>
    <dgm:cxn modelId="{8AE84713-62B0-4BB0-BD30-B812F9010D28}" srcId="{1BAD8522-E1D8-4100-9F9C-B922C6893C90}" destId="{83B980A2-1155-45C1-81E9-98EF43CF064A}" srcOrd="1" destOrd="0" parTransId="{AA0DA79C-8EAC-4715-BF6C-79ACA0DA9750}" sibTransId="{FC3012A9-3065-4FF6-AC42-DEF774FFA0FC}"/>
    <dgm:cxn modelId="{1458AA9B-AAFE-46A2-B0A9-1ECF381107FC}" type="presOf" srcId="{EC912083-46BA-47EC-834F-B53C28E6D0BD}" destId="{C1FBA8DE-0B5B-4A5B-AC98-39ED79D2E6D4}" srcOrd="0" destOrd="0" presId="urn:microsoft.com/office/officeart/2005/8/layout/process4"/>
    <dgm:cxn modelId="{905044F7-77E6-4670-A5D8-803E1D6EA7C8}" type="presOf" srcId="{1BAD8522-E1D8-4100-9F9C-B922C6893C90}" destId="{CAA7E34F-8C71-4DE1-A3B3-FD4407265503}" srcOrd="0" destOrd="0" presId="urn:microsoft.com/office/officeart/2005/8/layout/process4"/>
    <dgm:cxn modelId="{DA8A0C98-F0A3-4AB5-AEDA-4E1DFF88E46D}" type="presOf" srcId="{9A93DD93-DD35-45F7-B840-52FA51282F79}" destId="{DD618881-08D8-4C26-9FC6-4D55C3360276}" srcOrd="0" destOrd="0" presId="urn:microsoft.com/office/officeart/2005/8/layout/process4"/>
    <dgm:cxn modelId="{95D13631-1458-412B-B910-B374A6C0392A}" srcId="{1BAD8522-E1D8-4100-9F9C-B922C6893C90}" destId="{9A93DD93-DD35-45F7-B840-52FA51282F79}" srcOrd="2" destOrd="0" parTransId="{DD63DF81-4BCA-4EBE-9137-7E0B2D6A34E9}" sibTransId="{13E4F666-10D2-4CCA-B8AF-76CA1263C7BE}"/>
    <dgm:cxn modelId="{6F14A276-1153-4358-BA7E-97DE33EEDDD4}" type="presOf" srcId="{83B980A2-1155-45C1-81E9-98EF43CF064A}" destId="{A167F4FA-4095-4B92-96DF-02B3EBB623C8}" srcOrd="0" destOrd="0" presId="urn:microsoft.com/office/officeart/2005/8/layout/process4"/>
    <dgm:cxn modelId="{CE8CC606-72A5-4A0B-B44C-112B07084237}" type="presOf" srcId="{258A9A00-1735-4AD7-91CD-4219E128385D}" destId="{8253ED4B-CE6B-40B6-ACF6-6D4FF37E0B54}" srcOrd="0" destOrd="0" presId="urn:microsoft.com/office/officeart/2005/8/layout/process4"/>
    <dgm:cxn modelId="{6A09AE4A-BF3B-4923-9211-7002CECB24DF}" srcId="{1BAD8522-E1D8-4100-9F9C-B922C6893C90}" destId="{258A9A00-1735-4AD7-91CD-4219E128385D}" srcOrd="3" destOrd="0" parTransId="{164E3571-578C-4D09-802D-DA7CA8523DFE}" sibTransId="{79213DFF-C503-48D3-89F4-E8701BA849D7}"/>
    <dgm:cxn modelId="{33B34A2E-FB0F-4478-956D-737BEFC317B6}" srcId="{1BAD8522-E1D8-4100-9F9C-B922C6893C90}" destId="{665F8FA8-7076-4915-B54B-832282A79DD3}" srcOrd="4" destOrd="0" parTransId="{18D0CA00-50F4-4473-B4A7-EBDAC7615449}" sibTransId="{6F081226-4DB6-4E1E-9A42-094F4A91C88B}"/>
    <dgm:cxn modelId="{7025B444-2D27-4C02-A5B9-138B3F42A1E8}" type="presOf" srcId="{665F8FA8-7076-4915-B54B-832282A79DD3}" destId="{6902B34F-1E70-40F5-AC6C-131548A9B1A1}" srcOrd="0" destOrd="0" presId="urn:microsoft.com/office/officeart/2005/8/layout/process4"/>
    <dgm:cxn modelId="{331B22BB-6261-4F39-9F79-62CD88261189}" type="presParOf" srcId="{CAA7E34F-8C71-4DE1-A3B3-FD4407265503}" destId="{0FC437CB-85C2-4DCD-B8FD-6B6A30CA0EC4}" srcOrd="0" destOrd="0" presId="urn:microsoft.com/office/officeart/2005/8/layout/process4"/>
    <dgm:cxn modelId="{C3E5FFAB-6ECE-4D42-98D4-4AB931DC15B1}" type="presParOf" srcId="{0FC437CB-85C2-4DCD-B8FD-6B6A30CA0EC4}" destId="{6902B34F-1E70-40F5-AC6C-131548A9B1A1}" srcOrd="0" destOrd="0" presId="urn:microsoft.com/office/officeart/2005/8/layout/process4"/>
    <dgm:cxn modelId="{DE6097EB-9D8A-44B0-830B-F296D6E278C4}" type="presParOf" srcId="{CAA7E34F-8C71-4DE1-A3B3-FD4407265503}" destId="{5F507CAA-20C9-442C-8DF6-49DFA0F72AE4}" srcOrd="1" destOrd="0" presId="urn:microsoft.com/office/officeart/2005/8/layout/process4"/>
    <dgm:cxn modelId="{81586366-98E0-4A98-9825-C954F2E74F66}" type="presParOf" srcId="{CAA7E34F-8C71-4DE1-A3B3-FD4407265503}" destId="{3467A9A8-0745-41BC-8724-4060F6083BBD}" srcOrd="2" destOrd="0" presId="urn:microsoft.com/office/officeart/2005/8/layout/process4"/>
    <dgm:cxn modelId="{6F4B0693-4A7E-460E-BA25-E6BD98EA9399}" type="presParOf" srcId="{3467A9A8-0745-41BC-8724-4060F6083BBD}" destId="{8253ED4B-CE6B-40B6-ACF6-6D4FF37E0B54}" srcOrd="0" destOrd="0" presId="urn:microsoft.com/office/officeart/2005/8/layout/process4"/>
    <dgm:cxn modelId="{0D700CDF-A7F0-4559-90C6-10CED2A917B9}" type="presParOf" srcId="{CAA7E34F-8C71-4DE1-A3B3-FD4407265503}" destId="{7FF57FDD-BE46-4AB3-A425-1C69CB624BC2}" srcOrd="3" destOrd="0" presId="urn:microsoft.com/office/officeart/2005/8/layout/process4"/>
    <dgm:cxn modelId="{BE319917-DC26-4A05-9C1C-FFB06C6BA6AA}" type="presParOf" srcId="{CAA7E34F-8C71-4DE1-A3B3-FD4407265503}" destId="{B3CA0B3C-31DA-427B-847F-F3A762CFDE55}" srcOrd="4" destOrd="0" presId="urn:microsoft.com/office/officeart/2005/8/layout/process4"/>
    <dgm:cxn modelId="{E8111E04-354E-4ECA-8C36-EBF3F0C5A9D0}" type="presParOf" srcId="{B3CA0B3C-31DA-427B-847F-F3A762CFDE55}" destId="{DD618881-08D8-4C26-9FC6-4D55C3360276}" srcOrd="0" destOrd="0" presId="urn:microsoft.com/office/officeart/2005/8/layout/process4"/>
    <dgm:cxn modelId="{D4E67935-659B-4195-8242-45978F58A83B}" type="presParOf" srcId="{CAA7E34F-8C71-4DE1-A3B3-FD4407265503}" destId="{BCDECD20-6712-4F83-BB5F-010F89DECE02}" srcOrd="5" destOrd="0" presId="urn:microsoft.com/office/officeart/2005/8/layout/process4"/>
    <dgm:cxn modelId="{655FE7EC-A971-41A4-A7DD-F6F07D4FDDC7}" type="presParOf" srcId="{CAA7E34F-8C71-4DE1-A3B3-FD4407265503}" destId="{5B0E18C6-24E7-4A9C-BD57-A60C7FDADA20}" srcOrd="6" destOrd="0" presId="urn:microsoft.com/office/officeart/2005/8/layout/process4"/>
    <dgm:cxn modelId="{5EBD2229-5099-4C9E-9EA8-6C04714FFBC3}" type="presParOf" srcId="{5B0E18C6-24E7-4A9C-BD57-A60C7FDADA20}" destId="{A167F4FA-4095-4B92-96DF-02B3EBB623C8}" srcOrd="0" destOrd="0" presId="urn:microsoft.com/office/officeart/2005/8/layout/process4"/>
    <dgm:cxn modelId="{279DF46B-EF25-4DC1-88A8-EAAE2DFFD1A7}" type="presParOf" srcId="{CAA7E34F-8C71-4DE1-A3B3-FD4407265503}" destId="{5562C1D2-999E-41C1-B3F7-475CBF1A6CA8}" srcOrd="7" destOrd="0" presId="urn:microsoft.com/office/officeart/2005/8/layout/process4"/>
    <dgm:cxn modelId="{173228BE-894D-4849-A58A-40D1567D3CE0}" type="presParOf" srcId="{CAA7E34F-8C71-4DE1-A3B3-FD4407265503}" destId="{9EEDDE3D-6DE8-4C1E-8347-280A6D188679}" srcOrd="8" destOrd="0" presId="urn:microsoft.com/office/officeart/2005/8/layout/process4"/>
    <dgm:cxn modelId="{EBBD2773-842E-492D-AF87-5F42AD66AE40}" type="presParOf" srcId="{9EEDDE3D-6DE8-4C1E-8347-280A6D188679}" destId="{C1FBA8DE-0B5B-4A5B-AC98-39ED79D2E6D4}" srcOrd="0" destOrd="0" presId="urn:microsoft.com/office/officeart/2005/8/layout/process4"/>
  </dgm:cxnLst>
  <dgm:bg>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02B34F-1E70-40F5-AC6C-131548A9B1A1}">
      <dsp:nvSpPr>
        <dsp:cNvPr id="0" name=""/>
        <dsp:cNvSpPr/>
      </dsp:nvSpPr>
      <dsp:spPr>
        <a:xfrm>
          <a:off x="0" y="4318336"/>
          <a:ext cx="5486400" cy="708459"/>
        </a:xfrm>
        <a:prstGeom prst="rect">
          <a:avLst/>
        </a:prstGeom>
        <a:solidFill>
          <a:schemeClr val="accent1">
            <a:shade val="50000"/>
            <a:hueOff val="0"/>
            <a:satOff val="0"/>
            <a:lumOff val="0"/>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baseline="0" dirty="0" smtClean="0">
              <a:solidFill>
                <a:schemeClr val="tx1">
                  <a:lumMod val="95000"/>
                  <a:lumOff val="5000"/>
                </a:schemeClr>
              </a:solidFill>
            </a:rPr>
            <a:t>Impairment summaries guide adjudicators in evaluation of evidence and policy application</a:t>
          </a:r>
          <a:endParaRPr lang="en-US" sz="1400" kern="1200" baseline="0" dirty="0">
            <a:solidFill>
              <a:schemeClr val="tx1">
                <a:lumMod val="95000"/>
                <a:lumOff val="5000"/>
              </a:schemeClr>
            </a:solidFill>
          </a:endParaRPr>
        </a:p>
      </dsp:txBody>
      <dsp:txXfrm>
        <a:off x="0" y="4318336"/>
        <a:ext cx="5486400" cy="708459"/>
      </dsp:txXfrm>
    </dsp:sp>
    <dsp:sp modelId="{8253ED4B-CE6B-40B6-ACF6-6D4FF37E0B54}">
      <dsp:nvSpPr>
        <dsp:cNvPr id="0" name=""/>
        <dsp:cNvSpPr/>
      </dsp:nvSpPr>
      <dsp:spPr>
        <a:xfrm rot="10800000">
          <a:off x="0" y="3239353"/>
          <a:ext cx="5486400" cy="1089610"/>
        </a:xfrm>
        <a:prstGeom prst="upArrowCallout">
          <a:avLst/>
        </a:prstGeom>
        <a:solidFill>
          <a:schemeClr val="accent1">
            <a:shade val="50000"/>
            <a:hueOff val="74755"/>
            <a:satOff val="-1790"/>
            <a:lumOff val="16844"/>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baseline="0" dirty="0" smtClean="0">
              <a:solidFill>
                <a:schemeClr val="tx1">
                  <a:lumMod val="95000"/>
                  <a:lumOff val="5000"/>
                </a:schemeClr>
              </a:solidFill>
            </a:rPr>
            <a:t>Adjudicator has the option to click on hyperlink to an impairment summary</a:t>
          </a:r>
          <a:endParaRPr lang="en-US" sz="1400" kern="1200" baseline="0" dirty="0">
            <a:solidFill>
              <a:schemeClr val="tx1">
                <a:lumMod val="95000"/>
                <a:lumOff val="5000"/>
              </a:schemeClr>
            </a:solidFill>
          </a:endParaRPr>
        </a:p>
      </dsp:txBody>
      <dsp:txXfrm rot="10800000">
        <a:off x="0" y="3239353"/>
        <a:ext cx="5486400" cy="707996"/>
      </dsp:txXfrm>
    </dsp:sp>
    <dsp:sp modelId="{DD618881-08D8-4C26-9FC6-4D55C3360276}">
      <dsp:nvSpPr>
        <dsp:cNvPr id="0" name=""/>
        <dsp:cNvSpPr/>
      </dsp:nvSpPr>
      <dsp:spPr>
        <a:xfrm rot="10800000">
          <a:off x="0" y="2160370"/>
          <a:ext cx="5486400" cy="1089610"/>
        </a:xfrm>
        <a:prstGeom prst="upArrowCallout">
          <a:avLst/>
        </a:prstGeom>
        <a:solidFill>
          <a:schemeClr val="accent1">
            <a:shade val="50000"/>
            <a:hueOff val="149509"/>
            <a:satOff val="-3581"/>
            <a:lumOff val="33687"/>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baseline="0" dirty="0" smtClean="0">
              <a:solidFill>
                <a:schemeClr val="tx1">
                  <a:lumMod val="95000"/>
                  <a:lumOff val="5000"/>
                </a:schemeClr>
              </a:solidFill>
            </a:rPr>
            <a:t>Case gets a CAL indicator alerting adjudicator that a case need to be fast-tracked</a:t>
          </a:r>
          <a:endParaRPr lang="en-US" sz="1400" kern="1200" baseline="0" dirty="0">
            <a:solidFill>
              <a:schemeClr val="tx1">
                <a:lumMod val="95000"/>
                <a:lumOff val="5000"/>
              </a:schemeClr>
            </a:solidFill>
          </a:endParaRPr>
        </a:p>
      </dsp:txBody>
      <dsp:txXfrm rot="10800000">
        <a:off x="0" y="2160370"/>
        <a:ext cx="5486400" cy="707996"/>
      </dsp:txXfrm>
    </dsp:sp>
    <dsp:sp modelId="{A167F4FA-4095-4B92-96DF-02B3EBB623C8}">
      <dsp:nvSpPr>
        <dsp:cNvPr id="0" name=""/>
        <dsp:cNvSpPr/>
      </dsp:nvSpPr>
      <dsp:spPr>
        <a:xfrm rot="10800000">
          <a:off x="0" y="1081387"/>
          <a:ext cx="5486400" cy="1089610"/>
        </a:xfrm>
        <a:prstGeom prst="upArrowCallout">
          <a:avLst/>
        </a:prstGeom>
        <a:solidFill>
          <a:schemeClr val="accent1">
            <a:shade val="50000"/>
            <a:hueOff val="149509"/>
            <a:satOff val="-3581"/>
            <a:lumOff val="33687"/>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baseline="0" dirty="0" smtClean="0">
              <a:solidFill>
                <a:schemeClr val="tx1">
                  <a:lumMod val="95000"/>
                  <a:lumOff val="5000"/>
                </a:schemeClr>
              </a:solidFill>
            </a:rPr>
            <a:t>“Search and find” software identifies CAL condition</a:t>
          </a:r>
          <a:endParaRPr lang="en-US" sz="1400" kern="1200" baseline="0" dirty="0">
            <a:solidFill>
              <a:schemeClr val="tx1">
                <a:lumMod val="95000"/>
                <a:lumOff val="5000"/>
              </a:schemeClr>
            </a:solidFill>
          </a:endParaRPr>
        </a:p>
      </dsp:txBody>
      <dsp:txXfrm rot="10800000">
        <a:off x="0" y="1081387"/>
        <a:ext cx="5486400" cy="707996"/>
      </dsp:txXfrm>
    </dsp:sp>
    <dsp:sp modelId="{C1FBA8DE-0B5B-4A5B-AC98-39ED79D2E6D4}">
      <dsp:nvSpPr>
        <dsp:cNvPr id="0" name=""/>
        <dsp:cNvSpPr/>
      </dsp:nvSpPr>
      <dsp:spPr>
        <a:xfrm rot="10800000">
          <a:off x="0" y="2404"/>
          <a:ext cx="5486400" cy="1089610"/>
        </a:xfrm>
        <a:prstGeom prst="upArrowCallout">
          <a:avLst/>
        </a:prstGeom>
        <a:solidFill>
          <a:schemeClr val="accent1">
            <a:shade val="50000"/>
            <a:hueOff val="74755"/>
            <a:satOff val="-1790"/>
            <a:lumOff val="16844"/>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baseline="0" dirty="0" smtClean="0">
              <a:solidFill>
                <a:schemeClr val="tx1">
                  <a:lumMod val="95000"/>
                  <a:lumOff val="5000"/>
                </a:schemeClr>
              </a:solidFill>
            </a:rPr>
            <a:t>Claimant applies alleging a CAL condition</a:t>
          </a:r>
          <a:endParaRPr lang="en-US" sz="1400" kern="1200" baseline="0" dirty="0">
            <a:solidFill>
              <a:schemeClr val="tx1">
                <a:lumMod val="95000"/>
                <a:lumOff val="5000"/>
              </a:schemeClr>
            </a:solidFill>
          </a:endParaRPr>
        </a:p>
      </dsp:txBody>
      <dsp:txXfrm rot="10800000">
        <a:off x="0" y="2404"/>
        <a:ext cx="5486400" cy="707996"/>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002301" cy="350520"/>
          </a:xfrm>
          <a:prstGeom prst="rect">
            <a:avLst/>
          </a:prstGeom>
        </p:spPr>
        <p:txBody>
          <a:bodyPr vert="horz" lIns="92691" tIns="46347" rIns="92691" bIns="46347" rtlCol="0"/>
          <a:lstStyle>
            <a:lvl1pPr algn="l" fontAlgn="auto">
              <a:spcBef>
                <a:spcPts val="0"/>
              </a:spcBef>
              <a:spcAft>
                <a:spcPts val="0"/>
              </a:spcAft>
              <a:defRPr sz="1200" smtClean="0">
                <a:latin typeface="+mn-lt"/>
                <a:cs typeface="+mn-cs"/>
              </a:defRPr>
            </a:lvl1pPr>
          </a:lstStyle>
          <a:p>
            <a:pPr>
              <a:defRPr/>
            </a:pPr>
            <a:endParaRPr lang="en-US" dirty="0"/>
          </a:p>
        </p:txBody>
      </p:sp>
      <p:sp>
        <p:nvSpPr>
          <p:cNvPr id="3" name="Date Placeholder 2"/>
          <p:cNvSpPr>
            <a:spLocks noGrp="1"/>
          </p:cNvSpPr>
          <p:nvPr>
            <p:ph type="dt" idx="1"/>
          </p:nvPr>
        </p:nvSpPr>
        <p:spPr>
          <a:xfrm>
            <a:off x="5231642" y="1"/>
            <a:ext cx="4002301" cy="350520"/>
          </a:xfrm>
          <a:prstGeom prst="rect">
            <a:avLst/>
          </a:prstGeom>
        </p:spPr>
        <p:txBody>
          <a:bodyPr vert="horz" lIns="92691" tIns="46347" rIns="92691" bIns="46347" rtlCol="0"/>
          <a:lstStyle>
            <a:lvl1pPr algn="r" fontAlgn="auto">
              <a:spcBef>
                <a:spcPts val="0"/>
              </a:spcBef>
              <a:spcAft>
                <a:spcPts val="0"/>
              </a:spcAft>
              <a:defRPr sz="1200" smtClean="0">
                <a:latin typeface="+mn-lt"/>
                <a:cs typeface="+mn-cs"/>
              </a:defRPr>
            </a:lvl1pPr>
          </a:lstStyle>
          <a:p>
            <a:pPr>
              <a:defRPr/>
            </a:pPr>
            <a:fld id="{46C1BB6C-6074-447B-934E-94A1226D376C}" type="datetimeFigureOut">
              <a:rPr lang="en-US"/>
              <a:pPr>
                <a:defRPr/>
              </a:pPr>
              <a:t>4/17/2018</a:t>
            </a:fld>
            <a:endParaRPr lang="en-US" dirty="0"/>
          </a:p>
        </p:txBody>
      </p:sp>
      <p:sp>
        <p:nvSpPr>
          <p:cNvPr id="4" name="Slide Image Placeholder 3"/>
          <p:cNvSpPr>
            <a:spLocks noGrp="1" noRot="1" noChangeAspect="1"/>
          </p:cNvSpPr>
          <p:nvPr>
            <p:ph type="sldImg" idx="2"/>
          </p:nvPr>
        </p:nvSpPr>
        <p:spPr>
          <a:xfrm>
            <a:off x="2867025" y="525463"/>
            <a:ext cx="3502025" cy="2627312"/>
          </a:xfrm>
          <a:prstGeom prst="rect">
            <a:avLst/>
          </a:prstGeom>
          <a:noFill/>
          <a:ln w="12700">
            <a:solidFill>
              <a:prstClr val="black"/>
            </a:solidFill>
          </a:ln>
        </p:spPr>
        <p:txBody>
          <a:bodyPr vert="horz" lIns="92691" tIns="46347" rIns="92691" bIns="46347" rtlCol="0" anchor="ctr"/>
          <a:lstStyle/>
          <a:p>
            <a:pPr lvl="0"/>
            <a:endParaRPr lang="en-US" noProof="0" dirty="0" smtClean="0"/>
          </a:p>
        </p:txBody>
      </p:sp>
      <p:sp>
        <p:nvSpPr>
          <p:cNvPr id="5" name="Notes Placeholder 4"/>
          <p:cNvSpPr>
            <a:spLocks noGrp="1"/>
          </p:cNvSpPr>
          <p:nvPr>
            <p:ph type="body" sz="quarter" idx="3"/>
          </p:nvPr>
        </p:nvSpPr>
        <p:spPr>
          <a:xfrm>
            <a:off x="923608" y="3329942"/>
            <a:ext cx="7388860" cy="3154680"/>
          </a:xfrm>
          <a:prstGeom prst="rect">
            <a:avLst/>
          </a:prstGeom>
        </p:spPr>
        <p:txBody>
          <a:bodyPr vert="horz" lIns="92691" tIns="46347" rIns="92691" bIns="4634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2" y="6658666"/>
            <a:ext cx="4002301" cy="350520"/>
          </a:xfrm>
          <a:prstGeom prst="rect">
            <a:avLst/>
          </a:prstGeom>
        </p:spPr>
        <p:txBody>
          <a:bodyPr vert="horz" lIns="92691" tIns="46347" rIns="92691" bIns="46347" rtlCol="0" anchor="b"/>
          <a:lstStyle>
            <a:lvl1pPr algn="l" fontAlgn="auto">
              <a:spcBef>
                <a:spcPts val="0"/>
              </a:spcBef>
              <a:spcAft>
                <a:spcPts val="0"/>
              </a:spcAft>
              <a:defRPr sz="1200" smtClean="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231642" y="6658666"/>
            <a:ext cx="4002301" cy="350520"/>
          </a:xfrm>
          <a:prstGeom prst="rect">
            <a:avLst/>
          </a:prstGeom>
        </p:spPr>
        <p:txBody>
          <a:bodyPr vert="horz" lIns="92691" tIns="46347" rIns="92691" bIns="46347" rtlCol="0" anchor="b"/>
          <a:lstStyle>
            <a:lvl1pPr algn="r" fontAlgn="auto">
              <a:spcBef>
                <a:spcPts val="0"/>
              </a:spcBef>
              <a:spcAft>
                <a:spcPts val="0"/>
              </a:spcAft>
              <a:defRPr sz="1200" smtClean="0">
                <a:latin typeface="+mn-lt"/>
                <a:cs typeface="+mn-cs"/>
              </a:defRPr>
            </a:lvl1pPr>
          </a:lstStyle>
          <a:p>
            <a:pPr>
              <a:defRPr/>
            </a:pPr>
            <a:fld id="{4D7DBD39-3623-4AEE-A7EF-0D787377C453}" type="slidenum">
              <a:rPr lang="en-US"/>
              <a:pPr>
                <a:defRPr/>
              </a:pPr>
              <a:t>‹#›</a:t>
            </a:fld>
            <a:endParaRPr lang="en-US" dirty="0"/>
          </a:p>
        </p:txBody>
      </p:sp>
    </p:spTree>
    <p:extLst>
      <p:ext uri="{BB962C8B-B14F-4D97-AF65-F5344CB8AC3E}">
        <p14:creationId xmlns:p14="http://schemas.microsoft.com/office/powerpoint/2010/main" val="8834916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ssa.gov/disability/professionals/bluebook"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1176">
              <a:defRPr/>
            </a:pPr>
            <a:r>
              <a:rPr lang="en-US" dirty="0" smtClean="0"/>
              <a:t>Good afternoon everyone.  Thank you for the invitation to speak</a:t>
            </a:r>
            <a:r>
              <a:rPr lang="en-US" baseline="0" dirty="0" smtClean="0"/>
              <a:t> with you today about Social Security’s Compassionate Allowances (CAL) Initiative.   Today, I will provide an overview of Social Security’s two disability programs, and the CAL initiative. I’m happy to take questions after my presentation.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1</a:t>
            </a:fld>
            <a:endParaRPr lang="en-US" dirty="0"/>
          </a:p>
        </p:txBody>
      </p:sp>
    </p:spTree>
    <p:extLst>
      <p:ext uri="{BB962C8B-B14F-4D97-AF65-F5344CB8AC3E}">
        <p14:creationId xmlns:p14="http://schemas.microsoft.com/office/powerpoint/2010/main" val="626687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dirty="0" smtClean="0"/>
              <a:t>The</a:t>
            </a:r>
            <a:r>
              <a:rPr lang="en-US" b="1" baseline="0" dirty="0" smtClean="0"/>
              <a:t> technical name used for evaluating disability is called the Sequential Evaluation Process.</a:t>
            </a:r>
          </a:p>
          <a:p>
            <a:endParaRPr lang="en-US" b="1" dirty="0" smtClean="0"/>
          </a:p>
          <a:p>
            <a:r>
              <a:rPr lang="en-US" b="1" dirty="0" smtClean="0"/>
              <a:t>Substantial Gainful Activity</a:t>
            </a:r>
            <a:r>
              <a:rPr lang="en-US" dirty="0" smtClean="0"/>
              <a:t>– If the</a:t>
            </a:r>
            <a:r>
              <a:rPr lang="en-US" baseline="0" dirty="0" smtClean="0"/>
              <a:t> claimant is working and earning more than $1,180 per month (effective January 2018), we will not find you disabled.</a:t>
            </a:r>
          </a:p>
          <a:p>
            <a:endParaRPr lang="en-US" baseline="0" dirty="0" smtClean="0"/>
          </a:p>
          <a:p>
            <a:r>
              <a:rPr lang="en-US" b="1" baseline="0" dirty="0" smtClean="0"/>
              <a:t>Severe</a:t>
            </a:r>
            <a:r>
              <a:rPr lang="en-US" baseline="0" dirty="0" smtClean="0"/>
              <a:t>--</a:t>
            </a:r>
            <a:r>
              <a:rPr lang="en-US" dirty="0" smtClean="0"/>
              <a:t>Your impairment must interfere with your work-related activities to be considered severe.</a:t>
            </a:r>
            <a:br>
              <a:rPr lang="en-US" dirty="0" smtClean="0"/>
            </a:br>
            <a:r>
              <a:rPr lang="en-US" dirty="0" smtClean="0"/>
              <a:t/>
            </a:r>
            <a:br>
              <a:rPr lang="en-US" dirty="0" smtClean="0"/>
            </a:br>
            <a:r>
              <a:rPr lang="en-US" b="1" dirty="0" smtClean="0"/>
              <a:t>Meet or Equal a Listing-</a:t>
            </a:r>
            <a:r>
              <a:rPr lang="en-US" dirty="0" smtClean="0"/>
              <a:t>-SSA maintains a </a:t>
            </a:r>
            <a:r>
              <a:rPr lang="en-US" dirty="0" smtClean="0">
                <a:hlinkClick r:id="rId3"/>
              </a:rPr>
              <a:t>list of impairments</a:t>
            </a:r>
            <a:r>
              <a:rPr lang="en-US" dirty="0" smtClean="0"/>
              <a:t> for each of the major body systems that are so severe that having these impairments means that you are disabled.  Your impairment may also be equal in its severity to one of those impairments, which also means that you are disabled. If your condition does not meet or equal these impairments, we go to the next step.</a:t>
            </a:r>
          </a:p>
          <a:p>
            <a:endParaRPr lang="en-US" dirty="0" smtClean="0"/>
          </a:p>
          <a:p>
            <a:r>
              <a:rPr lang="en-US" b="1" dirty="0" smtClean="0"/>
              <a:t>Past Relevant Work-</a:t>
            </a:r>
            <a:r>
              <a:rPr lang="en-US" dirty="0" smtClean="0"/>
              <a:t>-We must determine if your impairment prevents you from doing any of the work you performed in the last 15 years. If it does not, we will find you not disabled. If it prevents you from doing any past work, we go to the final step.  </a:t>
            </a:r>
          </a:p>
          <a:p>
            <a:endParaRPr lang="en-US" dirty="0" smtClean="0"/>
          </a:p>
          <a:p>
            <a:r>
              <a:rPr lang="en-US" b="1" dirty="0" smtClean="0"/>
              <a:t>Other Type of Work-</a:t>
            </a:r>
            <a:r>
              <a:rPr lang="en-US" dirty="0" smtClean="0"/>
              <a:t>-We look to see if can do any other type of work in the national economy. We take into consideration your age, education and skills that could transfer to other types of work. We also look at the demands of other jobs. If there is no other work you can do, your claim will be approved. If you are found able to do other work, your claim will be denied. </a:t>
            </a:r>
            <a:br>
              <a:rPr lang="en-US" dirty="0" smtClean="0"/>
            </a:br>
            <a:r>
              <a:rPr lang="en-US" dirty="0" smtClean="0"/>
              <a:t/>
            </a:r>
            <a:br>
              <a:rPr lang="en-US" dirty="0" smtClean="0"/>
            </a:br>
            <a:r>
              <a:rPr lang="en-US" dirty="0" smtClean="0"/>
              <a:t>We</a:t>
            </a:r>
            <a:r>
              <a:rPr lang="en-US" baseline="0" dirty="0" smtClean="0"/>
              <a:t> will request medical evidence that will help us determine the existence, severity, and duration of your conditions.</a:t>
            </a:r>
          </a:p>
          <a:p>
            <a:r>
              <a:rPr lang="en-US" dirty="0" smtClean="0"/>
              <a:t/>
            </a:r>
            <a:br>
              <a:rPr lang="en-US" dirty="0" smtClean="0"/>
            </a:br>
            <a:r>
              <a:rPr lang="en-US" dirty="0" smtClean="0"/>
              <a:t/>
            </a:r>
            <a:br>
              <a:rPr lang="en-US" dirty="0" smtClean="0"/>
            </a:b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10</a:t>
            </a:fld>
            <a:endParaRPr lang="en-US" dirty="0"/>
          </a:p>
        </p:txBody>
      </p:sp>
    </p:spTree>
    <p:extLst>
      <p:ext uri="{BB962C8B-B14F-4D97-AF65-F5344CB8AC3E}">
        <p14:creationId xmlns:p14="http://schemas.microsoft.com/office/powerpoint/2010/main" val="494590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dirty="0" smtClean="0"/>
              <a:t>In the previous</a:t>
            </a:r>
            <a:r>
              <a:rPr lang="en-US" baseline="0" dirty="0" smtClean="0"/>
              <a:t> slide I spoke about the 5 step process that we follow to evaluate disability in adults.</a:t>
            </a:r>
          </a:p>
          <a:p>
            <a:endParaRPr lang="en-US" baseline="0" dirty="0" smtClean="0"/>
          </a:p>
          <a:p>
            <a:r>
              <a:rPr lang="en-US" baseline="0" dirty="0" smtClean="0"/>
              <a:t>When we evaluate disability in children we use a 3 step process.</a:t>
            </a:r>
          </a:p>
          <a:p>
            <a:endParaRPr lang="en-US" dirty="0" smtClean="0"/>
          </a:p>
          <a:p>
            <a:r>
              <a:rPr lang="en-US" dirty="0" smtClean="0"/>
              <a:t>Step 1- if the child is working and the work that</a:t>
            </a:r>
            <a:r>
              <a:rPr lang="en-US" baseline="0" dirty="0" smtClean="0"/>
              <a:t> the child is doing is substantial gainful activity, we will determine that the child is not disabled regardless of the medical condition.</a:t>
            </a:r>
          </a:p>
          <a:p>
            <a:endParaRPr lang="en-US" baseline="0" dirty="0" smtClean="0"/>
          </a:p>
          <a:p>
            <a:r>
              <a:rPr lang="en-US" baseline="0" dirty="0" smtClean="0"/>
              <a:t>Step 2- If the child does not have a medically determinable impairment, or the impairment is a slight abnormality or a combination of slight abnormalities that cause no more than minimal functional limitations, we will find that the child does not have a severe impairment(s) and will not be found disabled under our rules.</a:t>
            </a:r>
          </a:p>
          <a:p>
            <a:endParaRPr lang="en-US" baseline="0" dirty="0" smtClean="0"/>
          </a:p>
          <a:p>
            <a:r>
              <a:rPr lang="en-US" baseline="0" dirty="0" smtClean="0"/>
              <a:t>Step 3- An impairment(s) causes marked and severe functional limitations if it meets or medically equals the severity of a set of criteria for an impairment in the medical listings, or if it functionally equals the listings.</a:t>
            </a:r>
          </a:p>
          <a:p>
            <a:r>
              <a:rPr lang="en-US" baseline="0" dirty="0" smtClean="0"/>
              <a:t>If the child has an impairment(s) that meets or medically equals the requirements of a listing or that functionally equals the listings, and meets the duration requirement, we will find the child disabled.</a:t>
            </a:r>
          </a:p>
          <a:p>
            <a:r>
              <a:rPr lang="en-US" baseline="0" dirty="0" smtClean="0"/>
              <a:t>If the child’s impairment(s) do not meet the duration requirement, or does not meet, medially equal, or functionally equal the listings, we will find that the child is not disabled under our rules. </a:t>
            </a:r>
          </a:p>
          <a:p>
            <a:endParaRPr lang="en-US" baseline="0" dirty="0" smtClean="0"/>
          </a:p>
          <a:p>
            <a:r>
              <a:rPr lang="en-US" baseline="0" dirty="0" smtClean="0"/>
              <a:t>In summary</a:t>
            </a:r>
          </a:p>
          <a:p>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We consider a child disabled under the Social Security rules if the child suffers from a medically determinable physical or mental impairment(s) that result in marked and severe functional limitations.  If the child’s impairment(s) does not meet or equal one of our listings, we will determine if the child’s impairment(s) “functionally equals” the listings. This means that we evaluate the effects of the impairment(s) on the child’s ability to function at home, at school, and in the community.</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11</a:t>
            </a:fld>
            <a:endParaRPr lang="en-US" dirty="0"/>
          </a:p>
        </p:txBody>
      </p:sp>
    </p:spTree>
    <p:extLst>
      <p:ext uri="{BB962C8B-B14F-4D97-AF65-F5344CB8AC3E}">
        <p14:creationId xmlns:p14="http://schemas.microsoft.com/office/powerpoint/2010/main" val="790910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1176">
              <a:defRPr/>
            </a:pPr>
            <a:r>
              <a:rPr lang="en-US" dirty="0" smtClean="0"/>
              <a:t>Compassionate Allowances</a:t>
            </a:r>
            <a:r>
              <a:rPr lang="en-US" baseline="0" dirty="0" smtClean="0"/>
              <a:t> allow us to quickly target the most obviously disabled individuals for allowances based on objective medical evidence that we can obtain quickly.  CAL moves individuals with severe conditions to the head of the line.</a:t>
            </a:r>
          </a:p>
          <a:p>
            <a:pPr defTabSz="911176">
              <a:defRPr/>
            </a:pPr>
            <a:endParaRPr lang="en-US" baseline="0" dirty="0" smtClean="0"/>
          </a:p>
          <a:p>
            <a:r>
              <a:rPr lang="en-US" baseline="0" dirty="0" smtClean="0"/>
              <a:t>I must stress that CAL is not a separate program from our two disability program's.  CAL expedites a disability decision for those two programs.  CAL does not change the amount of benefits to which an individual is entitled.  It does not change access to Medicare or Medicaid, and it does not waive mandatory waiting periods.</a:t>
            </a:r>
          </a:p>
          <a:p>
            <a:endParaRPr lang="en-US" baseline="0" dirty="0" smtClean="0"/>
          </a:p>
          <a:p>
            <a:r>
              <a:rPr lang="en-US" baseline="0" dirty="0" smtClean="0"/>
              <a:t>The initiative began with public outreach hearings in 2007.</a:t>
            </a:r>
          </a:p>
          <a:p>
            <a:endParaRPr lang="en-US" baseline="0" dirty="0" smtClean="0"/>
          </a:p>
          <a:p>
            <a:pPr defTabSz="911176">
              <a:defRPr/>
            </a:pPr>
            <a:r>
              <a:rPr lang="en-US" baseline="0" dirty="0" smtClean="0"/>
              <a:t>We began the initiative with the first public outreach hearing in December 2007 on rare diseases.  We started with 50 conditions (25 rare diseases and 25 cancers).  Since then we have added 178 conditions to the CAL list, bringing our total to 200 conditions.  We plan to add additional CAL conditions on an annual basis. </a:t>
            </a:r>
            <a:endParaRPr lang="en-US" dirty="0" smtClean="0"/>
          </a:p>
          <a:p>
            <a:endParaRPr lang="en-US" baseline="0" dirty="0" smtClean="0"/>
          </a:p>
          <a:p>
            <a:endParaRPr lang="en-US" dirty="0" smtClean="0"/>
          </a:p>
          <a:p>
            <a:pPr defTabSz="911176">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12</a:t>
            </a:fld>
            <a:endParaRPr lang="en-US" dirty="0"/>
          </a:p>
        </p:txBody>
      </p:sp>
    </p:spTree>
    <p:extLst>
      <p:ext uri="{BB962C8B-B14F-4D97-AF65-F5344CB8AC3E}">
        <p14:creationId xmlns:p14="http://schemas.microsoft.com/office/powerpoint/2010/main" val="2516273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receive</a:t>
            </a:r>
            <a:r>
              <a:rPr lang="en-US" baseline="0" dirty="0" smtClean="0"/>
              <a:t> this question all the time.  As you can see we gather information from our public outreach hearings, advocacy groups, our employees, and the National Institutes of Health.  </a:t>
            </a:r>
          </a:p>
          <a:p>
            <a:endParaRPr lang="en-US" baseline="0" dirty="0" smtClean="0"/>
          </a:p>
          <a:p>
            <a:r>
              <a:rPr lang="en-US" baseline="0" dirty="0" smtClean="0"/>
              <a:t>It takes many months to gather this information, determine whether the conditions are so severe that they meet our definition of disability and prepare our computer systems to successfully identify the conditions when individuals apply for our benefits.  We truly appreciate the input received from these sources.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13</a:t>
            </a:fld>
            <a:endParaRPr lang="en-US" dirty="0"/>
          </a:p>
        </p:txBody>
      </p:sp>
    </p:spTree>
    <p:extLst>
      <p:ext uri="{BB962C8B-B14F-4D97-AF65-F5344CB8AC3E}">
        <p14:creationId xmlns:p14="http://schemas.microsoft.com/office/powerpoint/2010/main" val="4190222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Advocacy organizations have been extremely supportive of our efforts to improve our disability process.  We appreciate your organization’s commitment to working with us to share accurate information about the Social Security disability programs with their members.</a:t>
            </a:r>
          </a:p>
          <a:p>
            <a:pPr>
              <a:spcBef>
                <a:spcPct val="0"/>
              </a:spcBef>
            </a:pPr>
            <a:endParaRPr lang="en-US" dirty="0" smtClean="0"/>
          </a:p>
          <a:p>
            <a:pPr>
              <a:spcBef>
                <a:spcPct val="0"/>
              </a:spcBef>
            </a:pPr>
            <a:r>
              <a:rPr lang="en-US" dirty="0" smtClean="0"/>
              <a:t>We receive numerous recommendations from advocacy groups for CAL conditions.  There is no magic formula for selecting a condition.  Our staff makes recommendations for conditions after reviewing all the information received, including analysis and recommendations from our own medical staffs.</a:t>
            </a:r>
          </a:p>
          <a:p>
            <a:pPr>
              <a:spcBef>
                <a:spcPct val="0"/>
              </a:spcBef>
            </a:pPr>
            <a:endParaRPr lang="en-US" dirty="0" smtClean="0"/>
          </a:p>
          <a:p>
            <a:pPr>
              <a:spcBef>
                <a:spcPct val="0"/>
              </a:spcBef>
            </a:pPr>
            <a:r>
              <a:rPr lang="en-US" dirty="0" smtClean="0"/>
              <a:t>Also we consider which conditions are most likely to meet our definition of disability.  If I was able to identify one key component of adding a condition, it would relate to our computer systems and all the work that has to be completed to identify the CAL condition based upon the claimant’s allegation.</a:t>
            </a:r>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2BD7A4-0614-49C7-B76C-0766ED98233D}" type="slidenum">
              <a:rPr lang="en-US"/>
              <a:pPr fontAlgn="base">
                <a:spcBef>
                  <a:spcPct val="0"/>
                </a:spcBef>
                <a:spcAft>
                  <a:spcPct val="0"/>
                </a:spcAft>
              </a:pPr>
              <a:t>14</a:t>
            </a:fld>
            <a:endParaRPr lang="en-US" dirty="0"/>
          </a:p>
        </p:txBody>
      </p:sp>
    </p:spTree>
    <p:extLst>
      <p:ext uri="{BB962C8B-B14F-4D97-AF65-F5344CB8AC3E}">
        <p14:creationId xmlns:p14="http://schemas.microsoft.com/office/powerpoint/2010/main" val="3378226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defTabSz="911176">
              <a:spcBef>
                <a:spcPct val="0"/>
              </a:spcBef>
              <a:defRPr/>
            </a:pPr>
            <a:r>
              <a:rPr lang="en-US" dirty="0" smtClean="0"/>
              <a:t>In previous slides I talked about the CAL initiative</a:t>
            </a:r>
            <a:r>
              <a:rPr lang="en-US" baseline="0" dirty="0" smtClean="0"/>
              <a:t> as being one of the first initiatives to leverage computer technology to identify our more severely impaired claimants.</a:t>
            </a:r>
          </a:p>
          <a:p>
            <a:pPr defTabSz="911176">
              <a:spcBef>
                <a:spcPct val="0"/>
              </a:spcBef>
              <a:defRPr/>
            </a:pPr>
            <a:endParaRPr lang="en-US" dirty="0" smtClean="0"/>
          </a:p>
          <a:p>
            <a:pPr defTabSz="911176">
              <a:spcBef>
                <a:spcPct val="0"/>
              </a:spcBef>
              <a:defRPr/>
            </a:pPr>
            <a:r>
              <a:rPr lang="en-US" dirty="0" smtClean="0"/>
              <a:t>Now</a:t>
            </a:r>
            <a:r>
              <a:rPr lang="en-US" baseline="0" dirty="0" smtClean="0"/>
              <a:t> I’d like to share information about how cases are selected as CAL through our automated disability processing system.  </a:t>
            </a:r>
          </a:p>
          <a:p>
            <a:pPr>
              <a:spcBef>
                <a:spcPct val="0"/>
              </a:spcBef>
            </a:pPr>
            <a:endParaRPr lang="en-US" dirty="0"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E4355B8-C1C9-4F1D-995C-4893354FB83B}" type="slidenum">
              <a:rPr lang="en-US"/>
              <a:pPr fontAlgn="base">
                <a:spcBef>
                  <a:spcPct val="0"/>
                </a:spcBef>
                <a:spcAft>
                  <a:spcPct val="0"/>
                </a:spcAft>
              </a:pPr>
              <a:t>15</a:t>
            </a:fld>
            <a:endParaRPr lang="en-US" dirty="0"/>
          </a:p>
        </p:txBody>
      </p:sp>
    </p:spTree>
    <p:extLst>
      <p:ext uri="{BB962C8B-B14F-4D97-AF65-F5344CB8AC3E}">
        <p14:creationId xmlns:p14="http://schemas.microsoft.com/office/powerpoint/2010/main" val="33363240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added Congenital </a:t>
            </a:r>
            <a:r>
              <a:rPr lang="en-US" dirty="0" err="1" smtClean="0"/>
              <a:t>Myotonic</a:t>
            </a:r>
            <a:r>
              <a:rPr lang="en-US" dirty="0" smtClean="0"/>
              <a:t> </a:t>
            </a:r>
            <a:r>
              <a:rPr lang="en-US" dirty="0" err="1" smtClean="0"/>
              <a:t>Dystropy</a:t>
            </a:r>
            <a:r>
              <a:rPr lang="en-US" dirty="0" smtClean="0"/>
              <a:t> in September</a:t>
            </a:r>
            <a:r>
              <a:rPr lang="en-US" baseline="0" dirty="0" smtClean="0"/>
              <a:t> 2017. Along with two others: CACH –Vanishing White Matter Disease- </a:t>
            </a:r>
            <a:r>
              <a:rPr lang="en-US" baseline="0" dirty="0" err="1" smtClean="0"/>
              <a:t>Congential</a:t>
            </a:r>
            <a:r>
              <a:rPr lang="en-US" baseline="0" dirty="0" smtClean="0"/>
              <a:t>, Infantile, and Early Childhood Onset forms and </a:t>
            </a:r>
            <a:r>
              <a:rPr lang="en-US" baseline="0" dirty="0" err="1" smtClean="0"/>
              <a:t>Kleefstra</a:t>
            </a:r>
            <a:r>
              <a:rPr lang="en-US" baseline="0" dirty="0" smtClean="0"/>
              <a:t> Syndrome. </a:t>
            </a:r>
          </a:p>
          <a:p>
            <a:r>
              <a:rPr lang="en-US" baseline="0" dirty="0" smtClean="0"/>
              <a:t>The impairment summary which I will discuss in more detail on the next slide helps the adjudicators make quicker decisions on claims involving Congenital </a:t>
            </a:r>
            <a:r>
              <a:rPr lang="en-US" baseline="0" dirty="0" err="1" smtClean="0"/>
              <a:t>Myotonic</a:t>
            </a:r>
            <a:r>
              <a:rPr lang="en-US" baseline="0" dirty="0" smtClean="0"/>
              <a:t> Dystrophy. The adjudicators use the information on the impairment summaries as guides to expedite the processing of these claims. </a:t>
            </a:r>
          </a:p>
          <a:p>
            <a:endParaRPr lang="en-US" dirty="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solidFill>
                  <a:prstClr val="black"/>
                </a:solidFill>
              </a:rPr>
              <a:pPr>
                <a:defRPr/>
              </a:pPr>
              <a:t>16</a:t>
            </a:fld>
            <a:endParaRPr lang="en-US" dirty="0">
              <a:solidFill>
                <a:prstClr val="black"/>
              </a:solidFill>
            </a:endParaRPr>
          </a:p>
        </p:txBody>
      </p:sp>
    </p:spTree>
    <p:extLst>
      <p:ext uri="{BB962C8B-B14F-4D97-AF65-F5344CB8AC3E}">
        <p14:creationId xmlns:p14="http://schemas.microsoft.com/office/powerpoint/2010/main" val="2712215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defTabSz="910817">
              <a:spcBef>
                <a:spcPct val="0"/>
              </a:spcBef>
            </a:pPr>
            <a:r>
              <a:rPr lang="en-US" dirty="0" smtClean="0"/>
              <a:t>The next 3 slides includes</a:t>
            </a:r>
            <a:r>
              <a:rPr lang="en-US" baseline="0" dirty="0" smtClean="0"/>
              <a:t> the names of all 228 conditions on the current CAL list.</a:t>
            </a:r>
          </a:p>
          <a:p>
            <a:pPr defTabSz="910817">
              <a:spcBef>
                <a:spcPct val="0"/>
              </a:spcBef>
            </a:pPr>
            <a:r>
              <a:rPr lang="en-US" baseline="0" dirty="0" smtClean="0"/>
              <a:t>Impairment summaries are available for all of the Compassionate Allowances conditions.</a:t>
            </a:r>
            <a:endParaRPr lang="en-US" dirty="0"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5E14CE-BB14-4DAD-B532-39031EA1BAD9}" type="slidenum">
              <a:rPr lang="en-US"/>
              <a:pPr fontAlgn="base">
                <a:spcBef>
                  <a:spcPct val="0"/>
                </a:spcBef>
                <a:spcAft>
                  <a:spcPct val="0"/>
                </a:spcAft>
              </a:pPr>
              <a:t>17</a:t>
            </a:fld>
            <a:endParaRPr lang="en-US" dirty="0"/>
          </a:p>
        </p:txBody>
      </p:sp>
    </p:spTree>
    <p:extLst>
      <p:ext uri="{BB962C8B-B14F-4D97-AF65-F5344CB8AC3E}">
        <p14:creationId xmlns:p14="http://schemas.microsoft.com/office/powerpoint/2010/main" val="2751399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F2D6BF-0A4F-43F2-8CCF-527F5054A2DB}" type="slidenum">
              <a:rPr lang="en-US" smtClean="0"/>
              <a:t>18</a:t>
            </a:fld>
            <a:endParaRPr lang="en-US"/>
          </a:p>
        </p:txBody>
      </p:sp>
    </p:spTree>
    <p:extLst>
      <p:ext uri="{BB962C8B-B14F-4D97-AF65-F5344CB8AC3E}">
        <p14:creationId xmlns:p14="http://schemas.microsoft.com/office/powerpoint/2010/main" val="2453096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F2D6BF-0A4F-43F2-8CCF-527F5054A2DB}" type="slidenum">
              <a:rPr lang="en-US" smtClean="0"/>
              <a:t>19</a:t>
            </a:fld>
            <a:endParaRPr lang="en-US"/>
          </a:p>
        </p:txBody>
      </p:sp>
    </p:spTree>
    <p:extLst>
      <p:ext uri="{BB962C8B-B14F-4D97-AF65-F5344CB8AC3E}">
        <p14:creationId xmlns:p14="http://schemas.microsoft.com/office/powerpoint/2010/main" val="312727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normAutofit fontScale="55000" lnSpcReduction="20000"/>
          </a:bodyPr>
          <a:lstStyle/>
          <a:p>
            <a:r>
              <a:rPr lang="en-US" dirty="0" smtClean="0"/>
              <a:t>Characteristics of SSDI:</a:t>
            </a:r>
          </a:p>
          <a:p>
            <a:pPr>
              <a:buFont typeface="Arial" pitchFamily="34" charset="0"/>
              <a:buChar char="•"/>
            </a:pPr>
            <a:r>
              <a:rPr lang="en-US" dirty="0" smtClean="0"/>
              <a:t>paid for by Social Security taxes, </a:t>
            </a:r>
          </a:p>
          <a:p>
            <a:pPr>
              <a:buFont typeface="Arial" pitchFamily="34" charset="0"/>
              <a:buChar char="•"/>
            </a:pPr>
            <a:r>
              <a:rPr lang="en-US" dirty="0" smtClean="0"/>
              <a:t>based</a:t>
            </a:r>
            <a:r>
              <a:rPr lang="en-US" baseline="0" dirty="0" smtClean="0"/>
              <a:t> on your earnings performed under Social Security, </a:t>
            </a:r>
          </a:p>
          <a:p>
            <a:pPr>
              <a:buFont typeface="Arial" pitchFamily="34" charset="0"/>
              <a:buChar char="•"/>
            </a:pPr>
            <a:r>
              <a:rPr lang="en-US" baseline="0" dirty="0" smtClean="0"/>
              <a:t>There is a mandatory 5 month waiting period after DI benefits awarded, </a:t>
            </a:r>
          </a:p>
          <a:p>
            <a:pPr>
              <a:buFont typeface="Arial" pitchFamily="34" charset="0"/>
              <a:buChar char="•"/>
            </a:pPr>
            <a:r>
              <a:rPr lang="en-US" baseline="0" dirty="0" smtClean="0"/>
              <a:t>monthly benefit based on average lifetime earnings, </a:t>
            </a:r>
          </a:p>
          <a:p>
            <a:pPr>
              <a:buFont typeface="Arial" pitchFamily="34" charset="0"/>
              <a:buChar char="•"/>
            </a:pPr>
            <a:r>
              <a:rPr lang="en-US" baseline="0" dirty="0" smtClean="0"/>
              <a:t>You are eligible for Medicare benefits after two years of receiving DI benefits.</a:t>
            </a:r>
          </a:p>
          <a:p>
            <a:endParaRPr lang="en-US" baseline="0" dirty="0" smtClean="0"/>
          </a:p>
          <a:p>
            <a:pPr marL="278101" indent="-278101" fontAlgn="auto">
              <a:spcAft>
                <a:spcPts val="0"/>
              </a:spcAft>
              <a:buClr>
                <a:schemeClr val="accent3"/>
              </a:buClr>
              <a:defRPr/>
            </a:pPr>
            <a:r>
              <a:rPr lang="en-US" baseline="0" dirty="0" smtClean="0"/>
              <a:t>Characteristics of SSI:</a:t>
            </a:r>
          </a:p>
          <a:p>
            <a:pPr marL="278101" indent="-278101" fontAlgn="auto">
              <a:spcAft>
                <a:spcPts val="0"/>
              </a:spcAft>
              <a:buClr>
                <a:schemeClr val="accent3"/>
              </a:buClr>
              <a:defRPr/>
            </a:pPr>
            <a:endParaRPr lang="en-US" baseline="0" dirty="0" smtClean="0"/>
          </a:p>
          <a:p>
            <a:pPr marL="278101" indent="-278101" fontAlgn="auto">
              <a:spcAft>
                <a:spcPts val="0"/>
              </a:spcAft>
              <a:buClr>
                <a:schemeClr val="accent3"/>
              </a:buClr>
              <a:defRPr/>
            </a:pPr>
            <a:r>
              <a:rPr lang="en-US" baseline="0" dirty="0" smtClean="0"/>
              <a:t>Is a needs based public assistance program, </a:t>
            </a:r>
          </a:p>
          <a:p>
            <a:pPr marL="278101" indent="-278101" fontAlgn="auto">
              <a:spcAft>
                <a:spcPts val="0"/>
              </a:spcAft>
              <a:buClr>
                <a:schemeClr val="accent3"/>
              </a:buClr>
              <a:defRPr/>
            </a:pPr>
            <a:endParaRPr lang="en-US" baseline="0" dirty="0" smtClean="0"/>
          </a:p>
          <a:p>
            <a:pPr marL="278101" indent="-278101" fontAlgn="auto">
              <a:spcAft>
                <a:spcPts val="0"/>
              </a:spcAft>
              <a:buClr>
                <a:schemeClr val="accent3"/>
              </a:buClr>
              <a:defRPr/>
            </a:pPr>
            <a:r>
              <a:rPr lang="en-US" baseline="0" dirty="0" smtClean="0"/>
              <a:t>You are almost immediately eligible for Medicaid, </a:t>
            </a:r>
          </a:p>
          <a:p>
            <a:pPr marL="278101" indent="-278101" fontAlgn="auto">
              <a:spcAft>
                <a:spcPts val="0"/>
              </a:spcAft>
              <a:buClr>
                <a:schemeClr val="accent3"/>
              </a:buClr>
              <a:defRPr/>
            </a:pPr>
            <a:endParaRPr lang="en-US" baseline="0" dirty="0" smtClean="0"/>
          </a:p>
          <a:p>
            <a:pPr marL="278101" indent="-278101" fontAlgn="auto">
              <a:spcAft>
                <a:spcPts val="0"/>
              </a:spcAft>
              <a:buClr>
                <a:schemeClr val="accent3"/>
              </a:buClr>
              <a:defRPr/>
            </a:pPr>
            <a:r>
              <a:rPr lang="en-US" baseline="0" dirty="0" smtClean="0"/>
              <a:t>This program is available to adults with limited income and financial resources, who are age 65 or older, disabled </a:t>
            </a:r>
          </a:p>
          <a:p>
            <a:pPr marL="278101" indent="-278101" fontAlgn="auto">
              <a:spcAft>
                <a:spcPts val="0"/>
              </a:spcAft>
              <a:buClr>
                <a:schemeClr val="accent3"/>
              </a:buClr>
              <a:defRPr/>
            </a:pPr>
            <a:r>
              <a:rPr lang="en-US" baseline="0" dirty="0" smtClean="0"/>
              <a:t>or blind.  </a:t>
            </a:r>
          </a:p>
          <a:p>
            <a:pPr marL="278101" indent="-278101" fontAlgn="auto">
              <a:spcAft>
                <a:spcPts val="0"/>
              </a:spcAft>
              <a:buClr>
                <a:schemeClr val="accent3"/>
              </a:buClr>
              <a:defRPr/>
            </a:pPr>
            <a:endParaRPr lang="en-US" baseline="0" dirty="0" smtClean="0"/>
          </a:p>
          <a:p>
            <a:pPr marL="278101" indent="-278101" fontAlgn="auto">
              <a:spcAft>
                <a:spcPts val="0"/>
              </a:spcAft>
              <a:buClr>
                <a:schemeClr val="accent3"/>
              </a:buClr>
              <a:defRPr/>
            </a:pPr>
            <a:r>
              <a:rPr lang="en-US" baseline="0" dirty="0" smtClean="0"/>
              <a:t>It is also available to disabled children from birth to age 18.  For more information about the SSI program for children, please go to:  www.ssa.gov/benefits/ssi/</a:t>
            </a:r>
          </a:p>
          <a:p>
            <a:pPr marL="278101" indent="-278101" fontAlgn="auto">
              <a:spcAft>
                <a:spcPts val="0"/>
              </a:spcAft>
              <a:buClr>
                <a:schemeClr val="accent3"/>
              </a:buClr>
              <a:defRPr/>
            </a:pPr>
            <a:endParaRPr lang="en-US" baseline="0" dirty="0" smtClean="0"/>
          </a:p>
          <a:p>
            <a:pPr marL="278101" indent="-278101" fontAlgn="auto">
              <a:spcAft>
                <a:spcPts val="0"/>
              </a:spcAft>
              <a:buClr>
                <a:schemeClr val="accent3"/>
              </a:buClr>
              <a:defRPr/>
            </a:pPr>
            <a:endParaRPr lang="en-US" baseline="0" dirty="0" smtClean="0"/>
          </a:p>
          <a:p>
            <a:pPr marL="278101" indent="-278101" fontAlgn="auto">
              <a:spcAft>
                <a:spcPts val="0"/>
              </a:spcAft>
              <a:buClr>
                <a:schemeClr val="accent3"/>
              </a:buClr>
              <a:defRPr/>
            </a:pPr>
            <a:endParaRPr lang="en-US" baseline="0" dirty="0" smtClean="0"/>
          </a:p>
          <a:p>
            <a:pPr marL="278101" indent="-278101" fontAlgn="auto">
              <a:spcAft>
                <a:spcPts val="0"/>
              </a:spcAft>
              <a:buClr>
                <a:schemeClr val="accent3"/>
              </a:buClr>
              <a:defRPr/>
            </a:pPr>
            <a:r>
              <a:rPr lang="en-US" baseline="0" dirty="0" smtClean="0"/>
              <a:t>There is no waiting period for SSI.</a:t>
            </a:r>
          </a:p>
          <a:p>
            <a:pPr marL="278101" indent="-278101" fontAlgn="auto">
              <a:spcAft>
                <a:spcPts val="0"/>
              </a:spcAft>
              <a:buClr>
                <a:schemeClr val="accent3"/>
              </a:buClr>
              <a:defRPr/>
            </a:pPr>
            <a:endParaRPr lang="en-US" baseline="0" dirty="0" smtClean="0"/>
          </a:p>
          <a:p>
            <a:pPr marL="278101" indent="-278101" defTabSz="911176" fontAlgn="auto">
              <a:spcAft>
                <a:spcPts val="0"/>
              </a:spcAft>
              <a:buClr>
                <a:schemeClr val="accent3"/>
              </a:buClr>
              <a:defRPr/>
            </a:pPr>
            <a:r>
              <a:rPr lang="en-US" dirty="0"/>
              <a:t>You may be able to receive SSI in addition to monthly Social Security benefits, if you have low income and </a:t>
            </a:r>
          </a:p>
          <a:p>
            <a:pPr marL="278101" indent="-278101" defTabSz="911176" fontAlgn="auto">
              <a:spcAft>
                <a:spcPts val="0"/>
              </a:spcAft>
              <a:buClr>
                <a:schemeClr val="accent3"/>
              </a:buClr>
              <a:defRPr/>
            </a:pPr>
            <a:r>
              <a:rPr lang="en-US" dirty="0"/>
              <a:t>few resources. </a:t>
            </a:r>
          </a:p>
          <a:p>
            <a:pPr marL="278101" indent="-278101" fontAlgn="auto">
              <a:spcAft>
                <a:spcPts val="0"/>
              </a:spcAft>
              <a:buClr>
                <a:schemeClr val="accent3"/>
              </a:buClr>
              <a:defRPr/>
            </a:pPr>
            <a:endParaRPr lang="en-US" baseline="0" dirty="0" smtClean="0"/>
          </a:p>
          <a:p>
            <a:endParaRPr lang="en-US" baseline="0" dirty="0" smtClean="0"/>
          </a:p>
          <a:p>
            <a:endParaRPr lang="en-US" baseline="0" dirty="0" smtClean="0"/>
          </a:p>
        </p:txBody>
      </p:sp>
      <p:sp>
        <p:nvSpPr>
          <p:cNvPr id="21508" name="Slide Number Placeholder 3"/>
          <p:cNvSpPr>
            <a:spLocks noGrp="1"/>
          </p:cNvSpPr>
          <p:nvPr>
            <p:ph type="sldNum" sz="quarter" idx="5"/>
          </p:nvPr>
        </p:nvSpPr>
        <p:spPr>
          <a:noFill/>
        </p:spPr>
        <p:txBody>
          <a:bodyPr/>
          <a:lstStyle/>
          <a:p>
            <a:pPr defTabSz="926874"/>
            <a:fld id="{4882F966-A513-4F64-A031-F5F24B7C0A26}" type="slidenum">
              <a:rPr lang="en-US" smtClean="0"/>
              <a:pPr defTabSz="926874"/>
              <a:t>2</a:t>
            </a:fld>
            <a:endParaRPr lang="en-US" dirty="0" smtClean="0"/>
          </a:p>
        </p:txBody>
      </p:sp>
    </p:spTree>
    <p:extLst>
      <p:ext uri="{BB962C8B-B14F-4D97-AF65-F5344CB8AC3E}">
        <p14:creationId xmlns:p14="http://schemas.microsoft.com/office/powerpoint/2010/main" val="19009854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F2D6BF-0A4F-43F2-8CCF-527F5054A2DB}" type="slidenum">
              <a:rPr lang="en-US" smtClean="0"/>
              <a:t>20</a:t>
            </a:fld>
            <a:endParaRPr lang="en-US"/>
          </a:p>
        </p:txBody>
      </p:sp>
    </p:spTree>
    <p:extLst>
      <p:ext uri="{BB962C8B-B14F-4D97-AF65-F5344CB8AC3E}">
        <p14:creationId xmlns:p14="http://schemas.microsoft.com/office/powerpoint/2010/main" val="27173222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Being diagnosed</a:t>
            </a:r>
            <a:r>
              <a:rPr lang="en-US" baseline="0" dirty="0" smtClean="0"/>
              <a:t> with a CAL condition does not provide additional money above what an individual is eligible for under the SSDI or SSI disability programs. You must still be found disabled under our rules.</a:t>
            </a:r>
          </a:p>
          <a:p>
            <a:endParaRPr lang="en-US" baseline="0" dirty="0" smtClean="0"/>
          </a:p>
          <a:p>
            <a:r>
              <a:rPr lang="en-US" dirty="0" smtClean="0"/>
              <a:t>We need to emphasize that the CAL initiative</a:t>
            </a:r>
            <a:r>
              <a:rPr lang="en-US" baseline="0" dirty="0" smtClean="0"/>
              <a:t> is not a separate program.</a:t>
            </a:r>
          </a:p>
          <a:p>
            <a:r>
              <a:rPr lang="en-US" baseline="0" dirty="0" smtClean="0"/>
              <a:t>The initiative is about fast tracking cases through the adjudicative process.</a:t>
            </a:r>
            <a:endParaRPr lang="en-US" dirty="0" smtClean="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21</a:t>
            </a:fld>
            <a:endParaRPr lang="en-US" dirty="0"/>
          </a:p>
        </p:txBody>
      </p:sp>
    </p:spTree>
    <p:extLst>
      <p:ext uri="{BB962C8B-B14F-4D97-AF65-F5344CB8AC3E}">
        <p14:creationId xmlns:p14="http://schemas.microsoft.com/office/powerpoint/2010/main" val="6757046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xfrm>
            <a:off x="616023" y="3330180"/>
            <a:ext cx="7798700" cy="3153960"/>
          </a:xfrm>
          <a:noFill/>
          <a:ln/>
        </p:spPr>
        <p:txBody>
          <a:bodyPr>
            <a:normAutofit/>
          </a:bodyPr>
          <a:lstStyle/>
          <a:p>
            <a:r>
              <a:rPr lang="en-US" dirty="0" smtClean="0"/>
              <a:t>Thank you again for the opportunity to share information with you today.  I’d be happy to take your questions now.</a:t>
            </a:r>
          </a:p>
          <a:p>
            <a:endParaRPr lang="en-US" b="1" dirty="0" smtClean="0"/>
          </a:p>
        </p:txBody>
      </p:sp>
      <p:sp>
        <p:nvSpPr>
          <p:cNvPr id="25604" name="Slide Number Placeholder 3"/>
          <p:cNvSpPr>
            <a:spLocks noGrp="1"/>
          </p:cNvSpPr>
          <p:nvPr>
            <p:ph type="sldNum" sz="quarter" idx="5"/>
          </p:nvPr>
        </p:nvSpPr>
        <p:spPr>
          <a:noFill/>
        </p:spPr>
        <p:txBody>
          <a:bodyPr/>
          <a:lstStyle/>
          <a:p>
            <a:pPr defTabSz="926874"/>
            <a:fld id="{B5B04553-D261-4621-AB5A-64A833B0AC02}" type="slidenum">
              <a:rPr lang="en-US" smtClean="0"/>
              <a:pPr defTabSz="926874"/>
              <a:t>22</a:t>
            </a:fld>
            <a:endParaRPr lang="en-US" dirty="0" smtClean="0"/>
          </a:p>
        </p:txBody>
      </p:sp>
    </p:spTree>
    <p:extLst>
      <p:ext uri="{BB962C8B-B14F-4D97-AF65-F5344CB8AC3E}">
        <p14:creationId xmlns:p14="http://schemas.microsoft.com/office/powerpoint/2010/main" val="21093227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xfrm>
            <a:off x="616023" y="3330180"/>
            <a:ext cx="7798700" cy="3153960"/>
          </a:xfrm>
          <a:noFill/>
          <a:ln/>
        </p:spPr>
        <p:txBody>
          <a:bodyPr>
            <a:normAutofit/>
          </a:bodyPr>
          <a:lstStyle/>
          <a:p>
            <a:r>
              <a:rPr lang="en-US" dirty="0" smtClean="0"/>
              <a:t>Thank you again for the opportunity to share information with you today.  I’d be happy to take your questions now.</a:t>
            </a:r>
          </a:p>
          <a:p>
            <a:endParaRPr lang="en-US" b="1" dirty="0" smtClean="0"/>
          </a:p>
        </p:txBody>
      </p:sp>
      <p:sp>
        <p:nvSpPr>
          <p:cNvPr id="25604" name="Slide Number Placeholder 3"/>
          <p:cNvSpPr>
            <a:spLocks noGrp="1"/>
          </p:cNvSpPr>
          <p:nvPr>
            <p:ph type="sldNum" sz="quarter" idx="5"/>
          </p:nvPr>
        </p:nvSpPr>
        <p:spPr>
          <a:noFill/>
        </p:spPr>
        <p:txBody>
          <a:bodyPr/>
          <a:lstStyle/>
          <a:p>
            <a:pPr defTabSz="926874"/>
            <a:fld id="{B5B04553-D261-4621-AB5A-64A833B0AC02}" type="slidenum">
              <a:rPr lang="en-US" smtClean="0"/>
              <a:pPr defTabSz="926874"/>
              <a:t>23</a:t>
            </a:fld>
            <a:endParaRPr lang="en-US" dirty="0" smtClean="0"/>
          </a:p>
        </p:txBody>
      </p:sp>
    </p:spTree>
    <p:extLst>
      <p:ext uri="{BB962C8B-B14F-4D97-AF65-F5344CB8AC3E}">
        <p14:creationId xmlns:p14="http://schemas.microsoft.com/office/powerpoint/2010/main" val="1455920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xfrm>
            <a:off x="616023" y="3330181"/>
            <a:ext cx="7798700" cy="3271439"/>
          </a:xfrm>
          <a:noFill/>
          <a:ln/>
        </p:spPr>
        <p:txBody>
          <a:bodyPr/>
          <a:lstStyle/>
          <a:p>
            <a:pPr defTabSz="911176">
              <a:defRPr/>
            </a:pPr>
            <a:r>
              <a:rPr lang="en-US" dirty="0" smtClean="0"/>
              <a:t>Our definition of</a:t>
            </a:r>
            <a:r>
              <a:rPr lang="en-US" baseline="0" dirty="0" smtClean="0"/>
              <a:t> disability is very strict.   The definition of disability applies to both disability programs.</a:t>
            </a:r>
          </a:p>
          <a:p>
            <a:pPr marL="0" marR="0" indent="0" algn="l" defTabSz="911176" rtl="0" eaLnBrk="1" fontAlgn="base" latinLnBrk="0" hangingPunct="1">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1176"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We consider you disabled under Social Security rules if you are unable to do any substantial gainful activity by reason of any medically determinable physical or mental impairment which can be expected to result in death or which has lasted or can be expected to last for a continuous period of not less than 12 months. You must have a severe impairment(s) that makes you unable to do your past relevant work or any other substantial gainful work that exists in the national economy.</a:t>
            </a:r>
          </a:p>
          <a:p>
            <a:pPr defTabSz="911176">
              <a:defRPr/>
            </a:pPr>
            <a:endParaRPr lang="en-US" baseline="0" dirty="0" smtClean="0"/>
          </a:p>
          <a:p>
            <a:pPr defTabSz="911176">
              <a:defRPr/>
            </a:pPr>
            <a:r>
              <a:rPr lang="en-US" baseline="0" dirty="0" smtClean="0"/>
              <a:t>SSA does not pay partial or short-term disability benefits.</a:t>
            </a:r>
          </a:p>
          <a:p>
            <a:pPr defTabSz="911176">
              <a:defRPr/>
            </a:pPr>
            <a:endParaRPr lang="en-US" baseline="0" dirty="0" smtClean="0"/>
          </a:p>
          <a:p>
            <a:pPr defTabSz="911176">
              <a:defRPr/>
            </a:pPr>
            <a:r>
              <a:rPr lang="en-US" baseline="0" dirty="0" smtClean="0"/>
              <a:t>Our program rules assume that </a:t>
            </a:r>
            <a:r>
              <a:rPr lang="en-US" dirty="0" smtClean="0"/>
              <a:t>working families have access to other resources to provide support during periods of short-term disabilities, including workers' compensation, insurance, savings and investments. </a:t>
            </a:r>
          </a:p>
          <a:p>
            <a:endParaRPr lang="en-US" b="0" dirty="0" smtClean="0"/>
          </a:p>
          <a:p>
            <a:endParaRPr lang="en-US" b="0" dirty="0" smtClean="0"/>
          </a:p>
        </p:txBody>
      </p:sp>
      <p:sp>
        <p:nvSpPr>
          <p:cNvPr id="24580" name="Slide Number Placeholder 3"/>
          <p:cNvSpPr>
            <a:spLocks noGrp="1"/>
          </p:cNvSpPr>
          <p:nvPr>
            <p:ph type="sldNum" sz="quarter" idx="5"/>
          </p:nvPr>
        </p:nvSpPr>
        <p:spPr>
          <a:noFill/>
        </p:spPr>
        <p:txBody>
          <a:bodyPr/>
          <a:lstStyle/>
          <a:p>
            <a:pPr defTabSz="926874"/>
            <a:fld id="{9121D438-CBC3-4E1D-838E-74205A823B5E}" type="slidenum">
              <a:rPr lang="en-US" smtClean="0"/>
              <a:pPr defTabSz="926874"/>
              <a:t>3</a:t>
            </a:fld>
            <a:endParaRPr lang="en-US" dirty="0" smtClean="0"/>
          </a:p>
        </p:txBody>
      </p:sp>
    </p:spTree>
    <p:extLst>
      <p:ext uri="{BB962C8B-B14F-4D97-AF65-F5344CB8AC3E}">
        <p14:creationId xmlns:p14="http://schemas.microsoft.com/office/powerpoint/2010/main" val="1587990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case of children under the age of 18,</a:t>
            </a:r>
            <a:r>
              <a:rPr lang="en-US" baseline="0" dirty="0" smtClean="0"/>
              <a:t> applying for disability benefits</a:t>
            </a:r>
          </a:p>
          <a:p>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We consider a child disabled under the Social Security rules if the child suffers from a medically determinable physical or mental impairment(s) that result in marked and severe functional limitations.  If the child’s impairment(s) does not meet or equal one of our listings, we will determine if the child’s impairment(s) “functionally equals” the listings. This means that we evaluate the effects of the impairment(s) on the child’s ability to function at home, at school, and in the community.</a:t>
            </a:r>
          </a:p>
          <a:p>
            <a:endParaRPr lang="en-US" baseline="0" dirty="0" smtClean="0"/>
          </a:p>
          <a:p>
            <a:endParaRPr lang="en-US" baseline="0" dirty="0" smtClean="0"/>
          </a:p>
          <a:p>
            <a:endParaRPr lang="en-US" baseline="0" dirty="0" smtClean="0"/>
          </a:p>
          <a:p>
            <a:pPr marL="171119" indent="-171119">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4</a:t>
            </a:fld>
            <a:endParaRPr lang="en-US" dirty="0"/>
          </a:p>
        </p:txBody>
      </p:sp>
    </p:spTree>
    <p:extLst>
      <p:ext uri="{BB962C8B-B14F-4D97-AF65-F5344CB8AC3E}">
        <p14:creationId xmlns:p14="http://schemas.microsoft.com/office/powerpoint/2010/main" val="3940932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1176">
              <a:defRPr/>
            </a:pPr>
            <a:r>
              <a:rPr lang="en-US" dirty="0" smtClean="0"/>
              <a:t>Due to the recent economic recession, the</a:t>
            </a:r>
            <a:r>
              <a:rPr lang="en-US" baseline="0" dirty="0" smtClean="0"/>
              <a:t> number of disability claims increased. People who were working while disabled are filing for benefits because they have lost their source of income.  In addition, our workloads have sky-rocketed as members of the baby boomer generation have entered their peak years of disability risk. Our fast-tracked disability processes allow us to expedite disability claims for our sickest claimants despite the pressures on our field offices and our state Disability Determination Services from the increase in applications.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5</a:t>
            </a:fld>
            <a:endParaRPr lang="en-US" dirty="0"/>
          </a:p>
        </p:txBody>
      </p:sp>
    </p:spTree>
    <p:extLst>
      <p:ext uri="{BB962C8B-B14F-4D97-AF65-F5344CB8AC3E}">
        <p14:creationId xmlns:p14="http://schemas.microsoft.com/office/powerpoint/2010/main" val="578955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latin typeface="+mj-lt"/>
              </a:rPr>
              <a:t>SSA </a:t>
            </a:r>
            <a:r>
              <a:rPr lang="en-US" dirty="0">
                <a:latin typeface="+mj-lt"/>
              </a:rPr>
              <a:t>has several processes for expediting disability claims.  Some were established many years ago when our disability case processing was manual.  Now that our disability process is electronic, we created other processes that help us provide faster service to our claimants.  I will briefly defined our claims expediting processes.</a:t>
            </a:r>
          </a:p>
          <a:p>
            <a:endParaRPr lang="en-US" dirty="0">
              <a:latin typeface="+mj-lt"/>
            </a:endParaRPr>
          </a:p>
          <a:p>
            <a:r>
              <a:rPr lang="en-US" b="1" dirty="0">
                <a:latin typeface="+mj-lt"/>
              </a:rPr>
              <a:t>Presumptive Disability</a:t>
            </a:r>
            <a:r>
              <a:rPr lang="en-US" dirty="0">
                <a:latin typeface="+mj-lt"/>
              </a:rPr>
              <a:t>-an individual that meets special impairment categories i.e., an individual with Amyotrophic Lateral Sclerosis (ALS) also known as Lou Gehrig’s Disease may receive up to 6 months of payments prior to the formal medical determination. </a:t>
            </a:r>
          </a:p>
          <a:p>
            <a:endParaRPr lang="en-US" dirty="0">
              <a:latin typeface="+mj-lt"/>
              <a:cs typeface="Arial" charset="0"/>
            </a:endParaRPr>
          </a:p>
          <a:p>
            <a:pPr defTabSz="911176">
              <a:defRPr/>
            </a:pPr>
            <a:r>
              <a:rPr lang="en-US" b="1" dirty="0">
                <a:latin typeface="+mj-lt"/>
                <a:cs typeface="Arial" charset="0"/>
              </a:rPr>
              <a:t>Terminal Illness-</a:t>
            </a:r>
            <a:r>
              <a:rPr lang="en-US" dirty="0">
                <a:latin typeface="+mj-lt"/>
                <a:cs typeface="Arial" charset="0"/>
              </a:rPr>
              <a:t>-individuals with a terminal illness  receive  quicker claims processing. </a:t>
            </a:r>
            <a:r>
              <a:rPr lang="en-US" dirty="0" smtClean="0">
                <a:latin typeface="+mj-lt"/>
                <a:cs typeface="Arial" charset="0"/>
              </a:rPr>
              <a:t>Evidence of a terminal illness may come through </a:t>
            </a:r>
            <a:r>
              <a:rPr lang="en-US" dirty="0" smtClean="0">
                <a:latin typeface="+mj-lt"/>
              </a:rPr>
              <a:t>statements from the person claiming disability, or from the person’s friend, family member, doctor or other medical source. Or there may be an allegation or diagnosis of AIDS, or indications that the person is registered in a Medicare-designated hospice or is receiving hospice care. </a:t>
            </a:r>
          </a:p>
          <a:p>
            <a:endParaRPr lang="en-US" dirty="0">
              <a:latin typeface="+mj-lt"/>
            </a:endParaRPr>
          </a:p>
          <a:p>
            <a:r>
              <a:rPr lang="en-US" b="1" dirty="0">
                <a:latin typeface="+mj-lt"/>
              </a:rPr>
              <a:t>Wounded Warriors </a:t>
            </a:r>
            <a:r>
              <a:rPr lang="en-US" dirty="0">
                <a:latin typeface="+mj-lt"/>
              </a:rPr>
              <a:t>-service members who become ill, injured or sick while in active duty status receive faster disability claims </a:t>
            </a:r>
            <a:r>
              <a:rPr lang="en-US" dirty="0" smtClean="0">
                <a:latin typeface="+mj-lt"/>
              </a:rPr>
              <a:t>processing.</a:t>
            </a:r>
            <a:r>
              <a:rPr lang="en-US" dirty="0">
                <a:latin typeface="+mj-lt"/>
              </a:rPr>
              <a:t> </a:t>
            </a:r>
            <a:endParaRPr lang="en-US" dirty="0" smtClean="0">
              <a:latin typeface="+mj-lt"/>
            </a:endParaRPr>
          </a:p>
          <a:p>
            <a:endParaRPr lang="en-US" dirty="0" smtClean="0">
              <a:latin typeface="+mj-lt"/>
            </a:endParaRPr>
          </a:p>
          <a:p>
            <a:r>
              <a:rPr lang="en-US" b="1" dirty="0" smtClean="0">
                <a:latin typeface="+mj-lt"/>
              </a:rPr>
              <a:t>Quick Disability Determination-</a:t>
            </a:r>
            <a:r>
              <a:rPr lang="en-US" dirty="0" smtClean="0">
                <a:latin typeface="+mj-lt"/>
              </a:rPr>
              <a:t>-a predictive computer model analyzes specific elements of data within the electronic claims file to identify claims where there is a high potential that the claimant is disabled and where evidence of the person’s allegations can be quickly and easily obtained.</a:t>
            </a:r>
            <a:endParaRPr lang="en-US" dirty="0" smtClean="0">
              <a:latin typeface="+mj-lt"/>
              <a:cs typeface="Arial" charset="0"/>
            </a:endParaRPr>
          </a:p>
          <a:p>
            <a:endParaRPr lang="en-US" b="1" dirty="0" smtClean="0">
              <a:latin typeface="+mj-lt"/>
            </a:endParaRPr>
          </a:p>
          <a:p>
            <a:r>
              <a:rPr lang="en-US" b="1" dirty="0" smtClean="0">
                <a:latin typeface="+mj-lt"/>
              </a:rPr>
              <a:t>Compassionate Allowances-</a:t>
            </a:r>
            <a:r>
              <a:rPr lang="en-US" dirty="0" smtClean="0">
                <a:latin typeface="+mj-lt"/>
              </a:rPr>
              <a:t>-expedites the processing of disability claims for applicants with medical conditions so severe that their conditions by definition invariably meet Social Security's standards. This </a:t>
            </a:r>
            <a:r>
              <a:rPr lang="en-US" baseline="0" dirty="0" smtClean="0">
                <a:latin typeface="+mj-lt"/>
              </a:rPr>
              <a:t>automated process is based on the name of the condition only.</a:t>
            </a:r>
            <a:endParaRPr lang="en-US" dirty="0" smtClean="0">
              <a:latin typeface="+mj-lt"/>
            </a:endParaRPr>
          </a:p>
          <a:p>
            <a:endParaRPr lang="en-US" dirty="0" smtClean="0">
              <a:latin typeface="+mj-lt"/>
            </a:endParaRPr>
          </a:p>
          <a:p>
            <a:endParaRPr lang="en-US" dirty="0">
              <a:latin typeface="+mj-lt"/>
            </a:endParaRPr>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6</a:t>
            </a:fld>
            <a:endParaRPr lang="en-US" dirty="0"/>
          </a:p>
        </p:txBody>
      </p:sp>
    </p:spTree>
    <p:extLst>
      <p:ext uri="{BB962C8B-B14F-4D97-AF65-F5344CB8AC3E}">
        <p14:creationId xmlns:p14="http://schemas.microsoft.com/office/powerpoint/2010/main" val="134423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I’ll provide some information on the process for applying for disability benefits under our Social Security Disability or SSI programs.  We are very proud of the fact that we have been able to move from a paper-intensive process to a fully-electronic process for case processing.  Some forms can be completed online depending on the type of benefit. </a:t>
            </a:r>
            <a:r>
              <a:rPr lang="en-US" dirty="0" smtClean="0"/>
              <a:t>While everyone can file a disability report online, at this time, SSI applications cannot be completed online. </a:t>
            </a:r>
            <a:endParaRPr lang="en-US" dirty="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7</a:t>
            </a:fld>
            <a:endParaRPr lang="en-US" dirty="0"/>
          </a:p>
        </p:txBody>
      </p:sp>
    </p:spTree>
    <p:extLst>
      <p:ext uri="{BB962C8B-B14F-4D97-AF65-F5344CB8AC3E}">
        <p14:creationId xmlns:p14="http://schemas.microsoft.com/office/powerpoint/2010/main" val="3194981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1176">
              <a:defRPr/>
            </a:pPr>
            <a:r>
              <a:rPr lang="en-US" dirty="0" smtClean="0"/>
              <a:t>This information helps us make a decision on your claim.  </a:t>
            </a:r>
          </a:p>
          <a:p>
            <a:pPr defTabSz="911176">
              <a:defRPr/>
            </a:pPr>
            <a:endParaRPr lang="en-US" dirty="0" smtClean="0"/>
          </a:p>
          <a:p>
            <a:pPr defTabSz="911176">
              <a:defRPr/>
            </a:pPr>
            <a:endParaRPr lang="en-US" dirty="0" smtClean="0"/>
          </a:p>
          <a:p>
            <a:pPr marL="0" marR="0" indent="0" algn="l" defTabSz="911176"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pPr defTabSz="911176">
              <a:defRPr/>
            </a:pPr>
            <a:endParaRPr lang="en-US" dirty="0" smtClean="0"/>
          </a:p>
          <a:p>
            <a:pPr defTabSz="911176">
              <a:defRPr/>
            </a:pPr>
            <a:endParaRPr lang="en-US" dirty="0" smtClean="0"/>
          </a:p>
          <a:p>
            <a:pPr defTabSz="911176">
              <a:defRPr/>
            </a:pPr>
            <a:r>
              <a:rPr lang="en-US" dirty="0" smtClean="0"/>
              <a:t>What Happens Next?</a:t>
            </a:r>
          </a:p>
          <a:p>
            <a:endParaRPr lang="en-US" dirty="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8</a:t>
            </a:fld>
            <a:endParaRPr lang="en-US" dirty="0"/>
          </a:p>
        </p:txBody>
      </p:sp>
    </p:spTree>
    <p:extLst>
      <p:ext uri="{BB962C8B-B14F-4D97-AF65-F5344CB8AC3E}">
        <p14:creationId xmlns:p14="http://schemas.microsoft.com/office/powerpoint/2010/main" val="26677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1176">
              <a:defRPr/>
            </a:pPr>
            <a:r>
              <a:rPr lang="en-US" dirty="0" smtClean="0"/>
              <a:t>The application is electronically</a:t>
            </a:r>
            <a:r>
              <a:rPr lang="en-US" baseline="0" dirty="0" smtClean="0"/>
              <a:t> sent to our State Disability Determination Service (DDS).  The DDSs, which are fully-funded by the federal government, </a:t>
            </a:r>
            <a:r>
              <a:rPr lang="en-US" dirty="0" smtClean="0"/>
              <a:t>determine the eligibility of applicants for our two disability programs. Each State</a:t>
            </a:r>
            <a:r>
              <a:rPr lang="en-US" baseline="0" dirty="0" smtClean="0"/>
              <a:t> operates its own DDS agency.</a:t>
            </a:r>
            <a:r>
              <a:rPr lang="en-US" dirty="0" smtClean="0"/>
              <a:t>  Upon receipt in the DDS, the case is assigned to a disability</a:t>
            </a:r>
            <a:r>
              <a:rPr lang="en-US" baseline="0" dirty="0" smtClean="0"/>
              <a:t> examiner.  The examiner reviews the evidence and consults with the staff physicians and psychologists.  They contact the medical sources and review the statement of daily activities.  In addition, the DDS may request a consultative examination to gather more information about your condition.  Once all of the information is gathered, the DDS make the initial disability decision on the claim.</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4D7DBD39-3623-4AEE-A7EF-0D787377C453}" type="slidenum">
              <a:rPr lang="en-US" smtClean="0"/>
              <a:pPr>
                <a:defRPr/>
              </a:pPr>
              <a:t>9</a:t>
            </a:fld>
            <a:endParaRPr lang="en-US" dirty="0"/>
          </a:p>
        </p:txBody>
      </p:sp>
    </p:spTree>
    <p:extLst>
      <p:ext uri="{BB962C8B-B14F-4D97-AF65-F5344CB8AC3E}">
        <p14:creationId xmlns:p14="http://schemas.microsoft.com/office/powerpoint/2010/main" val="13061722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04047C96-D1B5-429C-BD07-C78FFEEC72B7}" type="datetimeFigureOut">
              <a:rPr lang="en-US" smtClean="0"/>
              <a:pPr>
                <a:defRPr/>
              </a:pPr>
              <a:t>4/17/2018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B5F37E3D-F328-4993-B330-0A5144F19005}"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4DF9B353-87A0-400B-8E14-79E0C64F7DF8}" type="datetimeFigureOut">
              <a:rPr lang="en-US" smtClean="0"/>
              <a:pPr>
                <a:defRPr/>
              </a:pPr>
              <a:t>4/17/2018</a:t>
            </a:fld>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80572A1A-0907-4C26-9836-DA8EEF658310}"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2DE00544-1843-467E-AB1C-692407FA3B8D}" type="datetimeFigureOut">
              <a:rPr lang="en-US" smtClean="0"/>
              <a:pPr>
                <a:defRPr/>
              </a:pPr>
              <a:t>4/17/2018</a:t>
            </a:fld>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F39D6E68-2686-4C61-8F66-28F81E423EF5}"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6545EA92-A293-45B4-9D09-4DA5E53E5BCE}" type="datetimeFigureOut">
              <a:rPr lang="en-US" smtClean="0"/>
              <a:pPr>
                <a:defRPr/>
              </a:pPr>
              <a:t>4/17/2018</a:t>
            </a:fld>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97E1C6FA-C475-4B66-85B1-A0211423DA22}" type="slidenum">
              <a:rPr lang="en-US" smtClean="0"/>
              <a:pPr>
                <a:defRPr/>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963DF69C-616F-43CF-912A-044AA01402EF}" type="datetimeFigureOut">
              <a:rPr lang="en-US" smtClean="0"/>
              <a:pPr>
                <a:defRPr/>
              </a:pPr>
              <a:t>4/17/2018</a:t>
            </a:fld>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ACF5EDE0-1CAF-4A02-88F3-78B20322E349}" type="slidenum">
              <a:rPr lang="en-US" smtClean="0"/>
              <a:pPr>
                <a:defRPr/>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1A064E0-6342-4355-B045-C10B8A3C11D5}" type="datetimeFigureOut">
              <a:rPr lang="en-US" smtClean="0"/>
              <a:pPr>
                <a:defRPr/>
              </a:pPr>
              <a:t>4/17/2018</a:t>
            </a:fld>
            <a:endParaRPr lang="en-US" dirty="0"/>
          </a:p>
        </p:txBody>
      </p:sp>
      <p:sp>
        <p:nvSpPr>
          <p:cNvPr id="6" name="Footer Placeholder 5"/>
          <p:cNvSpPr>
            <a:spLocks noGrp="1"/>
          </p:cNvSpPr>
          <p:nvPr>
            <p:ph type="ftr" sz="quarter" idx="11"/>
          </p:nvPr>
        </p:nvSpPr>
        <p:spPr/>
        <p:txBody>
          <a:bodyPr/>
          <a:lstStyle>
            <a:extLst/>
          </a:lstStyle>
          <a:p>
            <a:pPr>
              <a:defRPr/>
            </a:pPr>
            <a:endParaRPr lang="en-US" dirty="0"/>
          </a:p>
        </p:txBody>
      </p:sp>
      <p:sp>
        <p:nvSpPr>
          <p:cNvPr id="7" name="Slide Number Placeholder 6"/>
          <p:cNvSpPr>
            <a:spLocks noGrp="1"/>
          </p:cNvSpPr>
          <p:nvPr>
            <p:ph type="sldNum" sz="quarter" idx="12"/>
          </p:nvPr>
        </p:nvSpPr>
        <p:spPr/>
        <p:txBody>
          <a:bodyPr/>
          <a:lstStyle>
            <a:extLst/>
          </a:lstStyle>
          <a:p>
            <a:pPr>
              <a:defRPr/>
            </a:pPr>
            <a:fld id="{E81C6548-A870-4B5B-B7B0-1BED026A3BDD}" type="slidenum">
              <a:rPr lang="en-US" smtClean="0"/>
              <a:pPr>
                <a:defRPr/>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DC446F47-D5DD-4511-8ADF-024D950F222A}" type="datetimeFigureOut">
              <a:rPr lang="en-US" smtClean="0"/>
              <a:pPr>
                <a:defRPr/>
              </a:pPr>
              <a:t>4/17/2018</a:t>
            </a:fld>
            <a:endParaRPr lang="en-US" dirty="0"/>
          </a:p>
        </p:txBody>
      </p:sp>
      <p:sp>
        <p:nvSpPr>
          <p:cNvPr id="8" name="Footer Placeholder 7"/>
          <p:cNvSpPr>
            <a:spLocks noGrp="1"/>
          </p:cNvSpPr>
          <p:nvPr>
            <p:ph type="ftr" sz="quarter" idx="11"/>
          </p:nvPr>
        </p:nvSpPr>
        <p:spPr/>
        <p:txBody>
          <a:bodyPr/>
          <a:lstStyle>
            <a:extLst/>
          </a:lstStyle>
          <a:p>
            <a:pPr>
              <a:defRPr/>
            </a:pPr>
            <a:endParaRPr lang="en-US" dirty="0"/>
          </a:p>
        </p:txBody>
      </p:sp>
      <p:sp>
        <p:nvSpPr>
          <p:cNvPr id="9" name="Slide Number Placeholder 8"/>
          <p:cNvSpPr>
            <a:spLocks noGrp="1"/>
          </p:cNvSpPr>
          <p:nvPr>
            <p:ph type="sldNum" sz="quarter" idx="12"/>
          </p:nvPr>
        </p:nvSpPr>
        <p:spPr/>
        <p:txBody>
          <a:bodyPr/>
          <a:lstStyle>
            <a:extLst/>
          </a:lstStyle>
          <a:p>
            <a:pPr>
              <a:defRPr/>
            </a:pPr>
            <a:fld id="{C3CA5718-0CF5-4F78-A636-661DCFAB97B6}"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76B6FAC9-4A1C-42AA-8C40-196D6F8AF6B2}" type="datetimeFigureOut">
              <a:rPr lang="en-US" smtClean="0"/>
              <a:pPr>
                <a:defRPr/>
              </a:pPr>
              <a:t>4/17/2018</a:t>
            </a:fld>
            <a:endParaRPr lang="en-US" dirty="0"/>
          </a:p>
        </p:txBody>
      </p:sp>
      <p:sp>
        <p:nvSpPr>
          <p:cNvPr id="4" name="Footer Placeholder 3"/>
          <p:cNvSpPr>
            <a:spLocks noGrp="1"/>
          </p:cNvSpPr>
          <p:nvPr>
            <p:ph type="ftr" sz="quarter" idx="11"/>
          </p:nvPr>
        </p:nvSpPr>
        <p:spPr/>
        <p:txBody>
          <a:bodyPr/>
          <a:lstStyle>
            <a:extLst/>
          </a:lstStyle>
          <a:p>
            <a:pPr>
              <a:defRPr/>
            </a:pPr>
            <a:endParaRPr lang="en-US" dirty="0"/>
          </a:p>
        </p:txBody>
      </p:sp>
      <p:sp>
        <p:nvSpPr>
          <p:cNvPr id="5" name="Slide Number Placeholder 4"/>
          <p:cNvSpPr>
            <a:spLocks noGrp="1"/>
          </p:cNvSpPr>
          <p:nvPr>
            <p:ph type="sldNum" sz="quarter" idx="12"/>
          </p:nvPr>
        </p:nvSpPr>
        <p:spPr/>
        <p:txBody>
          <a:bodyPr/>
          <a:lstStyle>
            <a:extLst/>
          </a:lstStyle>
          <a:p>
            <a:pPr>
              <a:defRPr/>
            </a:pPr>
            <a:fld id="{6A5C4DF2-1F88-4C68-87F9-ADBB6756C0F3}" type="slidenum">
              <a:rPr lang="en-US" smtClean="0"/>
              <a:pPr>
                <a:defRPr/>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D210438E-C4A4-470F-BC14-AD2850E993CC}" type="datetimeFigureOut">
              <a:rPr lang="en-US" smtClean="0"/>
              <a:pPr>
                <a:defRPr/>
              </a:pPr>
              <a:t>4/17/2018</a:t>
            </a:fld>
            <a:endParaRPr lang="en-US" dirty="0"/>
          </a:p>
        </p:txBody>
      </p:sp>
      <p:sp>
        <p:nvSpPr>
          <p:cNvPr id="3" name="Footer Placeholder 2"/>
          <p:cNvSpPr>
            <a:spLocks noGrp="1"/>
          </p:cNvSpPr>
          <p:nvPr>
            <p:ph type="ftr" sz="quarter" idx="11"/>
          </p:nvPr>
        </p:nvSpPr>
        <p:spPr/>
        <p:txBody>
          <a:bodyPr/>
          <a:lstStyle>
            <a:extLst/>
          </a:lstStyle>
          <a:p>
            <a:pPr>
              <a:defRPr/>
            </a:pPr>
            <a:endParaRPr lang="en-US" dirty="0"/>
          </a:p>
        </p:txBody>
      </p:sp>
      <p:sp>
        <p:nvSpPr>
          <p:cNvPr id="4" name="Slide Number Placeholder 3"/>
          <p:cNvSpPr>
            <a:spLocks noGrp="1"/>
          </p:cNvSpPr>
          <p:nvPr>
            <p:ph type="sldNum" sz="quarter" idx="12"/>
          </p:nvPr>
        </p:nvSpPr>
        <p:spPr/>
        <p:txBody>
          <a:bodyPr/>
          <a:lstStyle>
            <a:extLst/>
          </a:lstStyle>
          <a:p>
            <a:pPr>
              <a:defRPr/>
            </a:pPr>
            <a:fld id="{1DF2BED7-FC5C-4F2D-AC02-4DC20E8BB86B}"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FAEA8F51-41AF-4E3E-BBCB-D3FDB0182762}" type="datetimeFigureOut">
              <a:rPr lang="en-US" smtClean="0"/>
              <a:pPr>
                <a:defRPr/>
              </a:pPr>
              <a:t>4/17/2018</a:t>
            </a:fld>
            <a:endParaRPr lang="en-US" dirty="0"/>
          </a:p>
        </p:txBody>
      </p:sp>
      <p:sp>
        <p:nvSpPr>
          <p:cNvPr id="6" name="Footer Placeholder 5"/>
          <p:cNvSpPr>
            <a:spLocks noGrp="1"/>
          </p:cNvSpPr>
          <p:nvPr>
            <p:ph type="ftr" sz="quarter" idx="11"/>
          </p:nvPr>
        </p:nvSpPr>
        <p:spPr/>
        <p:txBody>
          <a:bodyPr/>
          <a:lstStyle>
            <a:extLst/>
          </a:lstStyle>
          <a:p>
            <a:pPr>
              <a:defRPr/>
            </a:pPr>
            <a:endParaRPr lang="en-US" dirty="0"/>
          </a:p>
        </p:txBody>
      </p:sp>
      <p:sp>
        <p:nvSpPr>
          <p:cNvPr id="7" name="Slide Number Placeholder 6"/>
          <p:cNvSpPr>
            <a:spLocks noGrp="1"/>
          </p:cNvSpPr>
          <p:nvPr>
            <p:ph type="sldNum" sz="quarter" idx="12"/>
          </p:nvPr>
        </p:nvSpPr>
        <p:spPr/>
        <p:txBody>
          <a:bodyPr/>
          <a:lstStyle>
            <a:extLst/>
          </a:lstStyle>
          <a:p>
            <a:pPr>
              <a:defRPr/>
            </a:pPr>
            <a:fld id="{8A2B2477-8222-468E-9B76-34B6F7B5A42F}"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2E4A3C14-B566-4145-A7F1-F1903D697AC2}" type="datetimeFigureOut">
              <a:rPr lang="en-US" smtClean="0"/>
              <a:pPr>
                <a:defRPr/>
              </a:pPr>
              <a:t>4/17/2018</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858772DC-A133-4C33-B2B8-C46D5C57C7F6}" type="slidenum">
              <a:rPr lang="en-US" smtClean="0"/>
              <a:pPr>
                <a:defRPr/>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B66DDF-CEF3-4921-B556-FC77F9AEBBC6}" type="datetimeFigureOut">
              <a:rPr lang="en-US" smtClean="0"/>
              <a:pPr>
                <a:defRPr/>
              </a:pPr>
              <a:t>4/17/2018</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2852DA7B-569D-4773-89EC-60186C120754}"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sa.gov/"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www.ssa.gov/forms/apply-for-benefit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ssa.gov/pubs/EN-05-10029.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s://www.ssa.gov/pubs/EN-05-10026.pdf" TargetMode="External"/><Relationship Id="rId4" Type="http://schemas.openxmlformats.org/officeDocument/2006/relationships/hyperlink" Target="https://www.ssa.gov/benefits/disabilit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ocialsecurity.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0E2FD6"/>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851648" cy="4495800"/>
          </a:xfrm>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l" fontAlgn="auto">
              <a:spcAft>
                <a:spcPts val="0"/>
              </a:spcAft>
              <a:defRPr/>
            </a:pPr>
            <a:r>
              <a:rPr lang="en-US" sz="6600" cap="all" dirty="0" smtClean="0">
                <a:ln/>
                <a:solidFill>
                  <a:schemeClr val="bg2">
                    <a:lumMod val="40000"/>
                    <a:lumOff val="6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endParaRPr lang="en-US" sz="5600" cap="all" dirty="0">
              <a:ln/>
              <a:solidFill>
                <a:schemeClr val="bg2">
                  <a:lumMod val="40000"/>
                  <a:lumOff val="6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itle 1"/>
          <p:cNvSpPr txBox="1">
            <a:spLocks/>
          </p:cNvSpPr>
          <p:nvPr/>
        </p:nvSpPr>
        <p:spPr bwMode="auto">
          <a:xfrm>
            <a:off x="4114800" y="5562600"/>
            <a:ext cx="4800600" cy="1143000"/>
          </a:xfrm>
          <a:prstGeom prst="rect">
            <a:avLst/>
          </a:prstGeom>
          <a:noFill/>
          <a:ln w="9525">
            <a:noFill/>
            <a:miter lim="800000"/>
            <a:headEnd/>
            <a:tailEnd/>
          </a:ln>
        </p:spPr>
        <p:txBody>
          <a:bodyPr vert="horz" wrap="square" lIns="0" tIns="0" rIns="18288" bIns="0" numCol="1" anchor="b" anchorCtr="0" compatLnSpc="1">
            <a:prstTxWarp prst="textNoShape">
              <a:avLst/>
            </a:prstTxWarp>
            <a:normAutofit/>
            <a:scene3d>
              <a:camera prst="orthographicFront"/>
              <a:lightRig rig="freezing" dir="t">
                <a:rot lat="0" lon="0" rev="5640000"/>
              </a:lightRig>
            </a:scene3d>
            <a:sp3d prstMaterial="flat">
              <a:bevelT w="38100" h="38100"/>
              <a:contourClr>
                <a:schemeClr val="tx2"/>
              </a:contourClr>
            </a:sp3d>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bg1">
                    <a:lumMod val="85000"/>
                  </a:schemeClr>
                </a:solidFill>
                <a:effectLst>
                  <a:outerShdw blurRad="38100" dist="25400" dir="5400000" algn="tl" rotWithShape="0">
                    <a:srgbClr val="000000">
                      <a:alpha val="43000"/>
                    </a:srgbClr>
                  </a:outerShdw>
                </a:effectLst>
                <a:uLnTx/>
                <a:uFillTx/>
                <a:latin typeface="+mj-lt"/>
                <a:ea typeface="+mj-ea"/>
                <a:cs typeface="+mj-cs"/>
              </a:rPr>
              <a:t>Deborah Dennis</a:t>
            </a:r>
            <a:endParaRPr kumimoji="0" lang="en-US" sz="2400" b="1" i="0" u="none" strike="noStrike" kern="1200" cap="none" spc="0" normalizeH="0" noProof="0" dirty="0" smtClean="0">
              <a:ln>
                <a:noFill/>
              </a:ln>
              <a:solidFill>
                <a:schemeClr val="bg1">
                  <a:lumMod val="85000"/>
                </a:schemeClr>
              </a:solidFill>
              <a:effectLst>
                <a:outerShdw blurRad="38100" dist="25400" dir="5400000" algn="tl" rotWithShape="0">
                  <a:srgbClr val="000000">
                    <a:alpha val="43000"/>
                  </a:srgbClr>
                </a:outerShdw>
              </a:effectLst>
              <a:uLnTx/>
              <a:uFillTx/>
              <a:latin typeface="+mj-lt"/>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lang="en-US" sz="2400" b="1" baseline="0" dirty="0" smtClean="0">
                <a:solidFill>
                  <a:schemeClr val="bg1">
                    <a:lumMod val="85000"/>
                  </a:schemeClr>
                </a:solidFill>
                <a:effectLst>
                  <a:outerShdw blurRad="38100" dist="25400" dir="5400000" algn="tl" rotWithShape="0">
                    <a:srgbClr val="000000">
                      <a:alpha val="43000"/>
                    </a:srgbClr>
                  </a:outerShdw>
                </a:effectLst>
                <a:latin typeface="+mj-lt"/>
                <a:ea typeface="+mj-ea"/>
                <a:cs typeface="+mj-cs"/>
              </a:rPr>
              <a:t>April 19, 2018</a:t>
            </a:r>
            <a:endParaRPr kumimoji="0" lang="en-US" sz="2400" b="1" i="0" u="none" strike="noStrike" kern="1200" cap="none" spc="0" normalizeH="0" baseline="0" noProof="0" dirty="0">
              <a:ln>
                <a:noFill/>
              </a:ln>
              <a:solidFill>
                <a:schemeClr val="bg1">
                  <a:lumMod val="85000"/>
                </a:schemeClr>
              </a:solidFill>
              <a:effectLst>
                <a:outerShdw blurRad="38100" dist="25400" dir="5400000" algn="tl" rotWithShape="0">
                  <a:srgbClr val="000000">
                    <a:alpha val="43000"/>
                  </a:srgbClr>
                </a:outerShdw>
              </a:effectLst>
              <a:uLnTx/>
              <a:uFillTx/>
              <a:latin typeface="+mj-lt"/>
              <a:ea typeface="+mj-ea"/>
              <a:cs typeface="+mj-cs"/>
            </a:endParaRPr>
          </a:p>
        </p:txBody>
      </p:sp>
      <p:grpSp>
        <p:nvGrpSpPr>
          <p:cNvPr id="1188" name="Group 164"/>
          <p:cNvGrpSpPr>
            <a:grpSpLocks/>
          </p:cNvGrpSpPr>
          <p:nvPr/>
        </p:nvGrpSpPr>
        <p:grpSpPr bwMode="auto">
          <a:xfrm>
            <a:off x="228600" y="5562600"/>
            <a:ext cx="1066800" cy="1057275"/>
            <a:chOff x="6572" y="1995"/>
            <a:chExt cx="2480" cy="2505"/>
          </a:xfrm>
        </p:grpSpPr>
        <p:sp>
          <p:nvSpPr>
            <p:cNvPr id="1189" name="Freeform 165"/>
            <p:cNvSpPr>
              <a:spLocks/>
            </p:cNvSpPr>
            <p:nvPr/>
          </p:nvSpPr>
          <p:spPr bwMode="auto">
            <a:xfrm>
              <a:off x="6688" y="2567"/>
              <a:ext cx="804" cy="720"/>
            </a:xfrm>
            <a:custGeom>
              <a:avLst/>
              <a:gdLst/>
              <a:ahLst/>
              <a:cxnLst>
                <a:cxn ang="0">
                  <a:pos x="2" y="676"/>
                </a:cxn>
                <a:cxn ang="0">
                  <a:pos x="12" y="680"/>
                </a:cxn>
                <a:cxn ang="0">
                  <a:pos x="33" y="682"/>
                </a:cxn>
                <a:cxn ang="0">
                  <a:pos x="61" y="678"/>
                </a:cxn>
                <a:cxn ang="0">
                  <a:pos x="95" y="659"/>
                </a:cxn>
                <a:cxn ang="0">
                  <a:pos x="126" y="638"/>
                </a:cxn>
                <a:cxn ang="0">
                  <a:pos x="156" y="602"/>
                </a:cxn>
                <a:cxn ang="0">
                  <a:pos x="190" y="545"/>
                </a:cxn>
                <a:cxn ang="0">
                  <a:pos x="232" y="454"/>
                </a:cxn>
                <a:cxn ang="0">
                  <a:pos x="280" y="351"/>
                </a:cxn>
                <a:cxn ang="0">
                  <a:pos x="333" y="251"/>
                </a:cxn>
                <a:cxn ang="0">
                  <a:pos x="380" y="184"/>
                </a:cxn>
                <a:cxn ang="0">
                  <a:pos x="414" y="144"/>
                </a:cxn>
                <a:cxn ang="0">
                  <a:pos x="471" y="95"/>
                </a:cxn>
                <a:cxn ang="0">
                  <a:pos x="530" y="53"/>
                </a:cxn>
                <a:cxn ang="0">
                  <a:pos x="572" y="30"/>
                </a:cxn>
                <a:cxn ang="0">
                  <a:pos x="618" y="13"/>
                </a:cxn>
                <a:cxn ang="0">
                  <a:pos x="667" y="2"/>
                </a:cxn>
                <a:cxn ang="0">
                  <a:pos x="720" y="0"/>
                </a:cxn>
                <a:cxn ang="0">
                  <a:pos x="775" y="4"/>
                </a:cxn>
                <a:cxn ang="0">
                  <a:pos x="804" y="13"/>
                </a:cxn>
                <a:cxn ang="0">
                  <a:pos x="800" y="15"/>
                </a:cxn>
                <a:cxn ang="0">
                  <a:pos x="787" y="21"/>
                </a:cxn>
                <a:cxn ang="0">
                  <a:pos x="758" y="27"/>
                </a:cxn>
                <a:cxn ang="0">
                  <a:pos x="722" y="32"/>
                </a:cxn>
                <a:cxn ang="0">
                  <a:pos x="675" y="42"/>
                </a:cxn>
                <a:cxn ang="0">
                  <a:pos x="614" y="68"/>
                </a:cxn>
                <a:cxn ang="0">
                  <a:pos x="544" y="110"/>
                </a:cxn>
                <a:cxn ang="0">
                  <a:pos x="487" y="156"/>
                </a:cxn>
                <a:cxn ang="0">
                  <a:pos x="452" y="198"/>
                </a:cxn>
                <a:cxn ang="0">
                  <a:pos x="401" y="268"/>
                </a:cxn>
                <a:cxn ang="0">
                  <a:pos x="348" y="365"/>
                </a:cxn>
                <a:cxn ang="0">
                  <a:pos x="310" y="450"/>
                </a:cxn>
                <a:cxn ang="0">
                  <a:pos x="280" y="509"/>
                </a:cxn>
                <a:cxn ang="0">
                  <a:pos x="242" y="583"/>
                </a:cxn>
                <a:cxn ang="0">
                  <a:pos x="202" y="642"/>
                </a:cxn>
                <a:cxn ang="0">
                  <a:pos x="173" y="676"/>
                </a:cxn>
                <a:cxn ang="0">
                  <a:pos x="139" y="703"/>
                </a:cxn>
                <a:cxn ang="0">
                  <a:pos x="101" y="718"/>
                </a:cxn>
                <a:cxn ang="0">
                  <a:pos x="67" y="720"/>
                </a:cxn>
                <a:cxn ang="0">
                  <a:pos x="40" y="708"/>
                </a:cxn>
                <a:cxn ang="0">
                  <a:pos x="17" y="689"/>
                </a:cxn>
                <a:cxn ang="0">
                  <a:pos x="2" y="676"/>
                </a:cxn>
              </a:cxnLst>
              <a:rect l="0" t="0" r="r" b="b"/>
              <a:pathLst>
                <a:path w="804" h="720">
                  <a:moveTo>
                    <a:pt x="0" y="674"/>
                  </a:moveTo>
                  <a:lnTo>
                    <a:pt x="2" y="676"/>
                  </a:lnTo>
                  <a:lnTo>
                    <a:pt x="6" y="678"/>
                  </a:lnTo>
                  <a:lnTo>
                    <a:pt x="12" y="680"/>
                  </a:lnTo>
                  <a:lnTo>
                    <a:pt x="23" y="682"/>
                  </a:lnTo>
                  <a:lnTo>
                    <a:pt x="33" y="682"/>
                  </a:lnTo>
                  <a:lnTo>
                    <a:pt x="46" y="680"/>
                  </a:lnTo>
                  <a:lnTo>
                    <a:pt x="61" y="678"/>
                  </a:lnTo>
                  <a:lnTo>
                    <a:pt x="78" y="669"/>
                  </a:lnTo>
                  <a:lnTo>
                    <a:pt x="95" y="659"/>
                  </a:lnTo>
                  <a:lnTo>
                    <a:pt x="112" y="648"/>
                  </a:lnTo>
                  <a:lnTo>
                    <a:pt x="126" y="638"/>
                  </a:lnTo>
                  <a:lnTo>
                    <a:pt x="141" y="623"/>
                  </a:lnTo>
                  <a:lnTo>
                    <a:pt x="156" y="602"/>
                  </a:lnTo>
                  <a:lnTo>
                    <a:pt x="173" y="577"/>
                  </a:lnTo>
                  <a:lnTo>
                    <a:pt x="190" y="545"/>
                  </a:lnTo>
                  <a:lnTo>
                    <a:pt x="211" y="503"/>
                  </a:lnTo>
                  <a:lnTo>
                    <a:pt x="232" y="454"/>
                  </a:lnTo>
                  <a:lnTo>
                    <a:pt x="255" y="401"/>
                  </a:lnTo>
                  <a:lnTo>
                    <a:pt x="280" y="351"/>
                  </a:lnTo>
                  <a:lnTo>
                    <a:pt x="306" y="300"/>
                  </a:lnTo>
                  <a:lnTo>
                    <a:pt x="333" y="251"/>
                  </a:lnTo>
                  <a:lnTo>
                    <a:pt x="365" y="205"/>
                  </a:lnTo>
                  <a:lnTo>
                    <a:pt x="380" y="184"/>
                  </a:lnTo>
                  <a:lnTo>
                    <a:pt x="397" y="163"/>
                  </a:lnTo>
                  <a:lnTo>
                    <a:pt x="414" y="144"/>
                  </a:lnTo>
                  <a:lnTo>
                    <a:pt x="433" y="127"/>
                  </a:lnTo>
                  <a:lnTo>
                    <a:pt x="471" y="95"/>
                  </a:lnTo>
                  <a:lnTo>
                    <a:pt x="509" y="65"/>
                  </a:lnTo>
                  <a:lnTo>
                    <a:pt x="530" y="53"/>
                  </a:lnTo>
                  <a:lnTo>
                    <a:pt x="551" y="40"/>
                  </a:lnTo>
                  <a:lnTo>
                    <a:pt x="572" y="30"/>
                  </a:lnTo>
                  <a:lnTo>
                    <a:pt x="595" y="21"/>
                  </a:lnTo>
                  <a:lnTo>
                    <a:pt x="618" y="13"/>
                  </a:lnTo>
                  <a:lnTo>
                    <a:pt x="642" y="6"/>
                  </a:lnTo>
                  <a:lnTo>
                    <a:pt x="667" y="2"/>
                  </a:lnTo>
                  <a:lnTo>
                    <a:pt x="692" y="0"/>
                  </a:lnTo>
                  <a:lnTo>
                    <a:pt x="720" y="0"/>
                  </a:lnTo>
                  <a:lnTo>
                    <a:pt x="747" y="2"/>
                  </a:lnTo>
                  <a:lnTo>
                    <a:pt x="775" y="4"/>
                  </a:lnTo>
                  <a:lnTo>
                    <a:pt x="804" y="11"/>
                  </a:lnTo>
                  <a:lnTo>
                    <a:pt x="804" y="13"/>
                  </a:lnTo>
                  <a:lnTo>
                    <a:pt x="804" y="13"/>
                  </a:lnTo>
                  <a:lnTo>
                    <a:pt x="800" y="15"/>
                  </a:lnTo>
                  <a:lnTo>
                    <a:pt x="796" y="19"/>
                  </a:lnTo>
                  <a:lnTo>
                    <a:pt x="787" y="21"/>
                  </a:lnTo>
                  <a:lnTo>
                    <a:pt x="775" y="25"/>
                  </a:lnTo>
                  <a:lnTo>
                    <a:pt x="758" y="27"/>
                  </a:lnTo>
                  <a:lnTo>
                    <a:pt x="737" y="30"/>
                  </a:lnTo>
                  <a:lnTo>
                    <a:pt x="722" y="32"/>
                  </a:lnTo>
                  <a:lnTo>
                    <a:pt x="701" y="36"/>
                  </a:lnTo>
                  <a:lnTo>
                    <a:pt x="675" y="42"/>
                  </a:lnTo>
                  <a:lnTo>
                    <a:pt x="648" y="53"/>
                  </a:lnTo>
                  <a:lnTo>
                    <a:pt x="614" y="68"/>
                  </a:lnTo>
                  <a:lnTo>
                    <a:pt x="580" y="87"/>
                  </a:lnTo>
                  <a:lnTo>
                    <a:pt x="544" y="110"/>
                  </a:lnTo>
                  <a:lnTo>
                    <a:pt x="509" y="137"/>
                  </a:lnTo>
                  <a:lnTo>
                    <a:pt x="487" y="156"/>
                  </a:lnTo>
                  <a:lnTo>
                    <a:pt x="468" y="177"/>
                  </a:lnTo>
                  <a:lnTo>
                    <a:pt x="452" y="198"/>
                  </a:lnTo>
                  <a:lnTo>
                    <a:pt x="435" y="222"/>
                  </a:lnTo>
                  <a:lnTo>
                    <a:pt x="401" y="268"/>
                  </a:lnTo>
                  <a:lnTo>
                    <a:pt x="373" y="317"/>
                  </a:lnTo>
                  <a:lnTo>
                    <a:pt x="348" y="365"/>
                  </a:lnTo>
                  <a:lnTo>
                    <a:pt x="327" y="410"/>
                  </a:lnTo>
                  <a:lnTo>
                    <a:pt x="310" y="450"/>
                  </a:lnTo>
                  <a:lnTo>
                    <a:pt x="293" y="482"/>
                  </a:lnTo>
                  <a:lnTo>
                    <a:pt x="280" y="509"/>
                  </a:lnTo>
                  <a:lnTo>
                    <a:pt x="264" y="543"/>
                  </a:lnTo>
                  <a:lnTo>
                    <a:pt x="242" y="583"/>
                  </a:lnTo>
                  <a:lnTo>
                    <a:pt x="217" y="621"/>
                  </a:lnTo>
                  <a:lnTo>
                    <a:pt x="202" y="642"/>
                  </a:lnTo>
                  <a:lnTo>
                    <a:pt x="188" y="659"/>
                  </a:lnTo>
                  <a:lnTo>
                    <a:pt x="173" y="676"/>
                  </a:lnTo>
                  <a:lnTo>
                    <a:pt x="156" y="691"/>
                  </a:lnTo>
                  <a:lnTo>
                    <a:pt x="139" y="703"/>
                  </a:lnTo>
                  <a:lnTo>
                    <a:pt x="120" y="712"/>
                  </a:lnTo>
                  <a:lnTo>
                    <a:pt x="101" y="718"/>
                  </a:lnTo>
                  <a:lnTo>
                    <a:pt x="82" y="720"/>
                  </a:lnTo>
                  <a:lnTo>
                    <a:pt x="67" y="720"/>
                  </a:lnTo>
                  <a:lnTo>
                    <a:pt x="52" y="714"/>
                  </a:lnTo>
                  <a:lnTo>
                    <a:pt x="40" y="708"/>
                  </a:lnTo>
                  <a:lnTo>
                    <a:pt x="27" y="699"/>
                  </a:lnTo>
                  <a:lnTo>
                    <a:pt x="17" y="689"/>
                  </a:lnTo>
                  <a:lnTo>
                    <a:pt x="8" y="682"/>
                  </a:lnTo>
                  <a:lnTo>
                    <a:pt x="2" y="676"/>
                  </a:lnTo>
                  <a:lnTo>
                    <a:pt x="0" y="67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0" name="Freeform 166"/>
            <p:cNvSpPr>
              <a:spLocks/>
            </p:cNvSpPr>
            <p:nvPr/>
          </p:nvSpPr>
          <p:spPr bwMode="auto">
            <a:xfrm>
              <a:off x="6905" y="2685"/>
              <a:ext cx="427" cy="602"/>
            </a:xfrm>
            <a:custGeom>
              <a:avLst/>
              <a:gdLst/>
              <a:ahLst/>
              <a:cxnLst>
                <a:cxn ang="0">
                  <a:pos x="194" y="271"/>
                </a:cxn>
                <a:cxn ang="0">
                  <a:pos x="213" y="228"/>
                </a:cxn>
                <a:cxn ang="0">
                  <a:pos x="235" y="190"/>
                </a:cxn>
                <a:cxn ang="0">
                  <a:pos x="254" y="157"/>
                </a:cxn>
                <a:cxn ang="0">
                  <a:pos x="275" y="127"/>
                </a:cxn>
                <a:cxn ang="0">
                  <a:pos x="294" y="102"/>
                </a:cxn>
                <a:cxn ang="0">
                  <a:pos x="313" y="78"/>
                </a:cxn>
                <a:cxn ang="0">
                  <a:pos x="330" y="61"/>
                </a:cxn>
                <a:cxn ang="0">
                  <a:pos x="346" y="45"/>
                </a:cxn>
                <a:cxn ang="0">
                  <a:pos x="378" y="23"/>
                </a:cxn>
                <a:cxn ang="0">
                  <a:pos x="401" y="9"/>
                </a:cxn>
                <a:cxn ang="0">
                  <a:pos x="416" y="2"/>
                </a:cxn>
                <a:cxn ang="0">
                  <a:pos x="420" y="0"/>
                </a:cxn>
                <a:cxn ang="0">
                  <a:pos x="420" y="2"/>
                </a:cxn>
                <a:cxn ang="0">
                  <a:pos x="420" y="9"/>
                </a:cxn>
                <a:cxn ang="0">
                  <a:pos x="422" y="17"/>
                </a:cxn>
                <a:cxn ang="0">
                  <a:pos x="422" y="28"/>
                </a:cxn>
                <a:cxn ang="0">
                  <a:pos x="422" y="38"/>
                </a:cxn>
                <a:cxn ang="0">
                  <a:pos x="422" y="51"/>
                </a:cxn>
                <a:cxn ang="0">
                  <a:pos x="425" y="59"/>
                </a:cxn>
                <a:cxn ang="0">
                  <a:pos x="427" y="68"/>
                </a:cxn>
                <a:cxn ang="0">
                  <a:pos x="422" y="68"/>
                </a:cxn>
                <a:cxn ang="0">
                  <a:pos x="410" y="74"/>
                </a:cxn>
                <a:cxn ang="0">
                  <a:pos x="391" y="89"/>
                </a:cxn>
                <a:cxn ang="0">
                  <a:pos x="365" y="112"/>
                </a:cxn>
                <a:cxn ang="0">
                  <a:pos x="353" y="127"/>
                </a:cxn>
                <a:cxn ang="0">
                  <a:pos x="338" y="146"/>
                </a:cxn>
                <a:cxn ang="0">
                  <a:pos x="321" y="171"/>
                </a:cxn>
                <a:cxn ang="0">
                  <a:pos x="304" y="199"/>
                </a:cxn>
                <a:cxn ang="0">
                  <a:pos x="287" y="230"/>
                </a:cxn>
                <a:cxn ang="0">
                  <a:pos x="268" y="266"/>
                </a:cxn>
                <a:cxn ang="0">
                  <a:pos x="249" y="309"/>
                </a:cxn>
                <a:cxn ang="0">
                  <a:pos x="230" y="355"/>
                </a:cxn>
                <a:cxn ang="0">
                  <a:pos x="216" y="393"/>
                </a:cxn>
                <a:cxn ang="0">
                  <a:pos x="197" y="433"/>
                </a:cxn>
                <a:cxn ang="0">
                  <a:pos x="186" y="454"/>
                </a:cxn>
                <a:cxn ang="0">
                  <a:pos x="175" y="473"/>
                </a:cxn>
                <a:cxn ang="0">
                  <a:pos x="163" y="494"/>
                </a:cxn>
                <a:cxn ang="0">
                  <a:pos x="148" y="513"/>
                </a:cxn>
                <a:cxn ang="0">
                  <a:pos x="133" y="532"/>
                </a:cxn>
                <a:cxn ang="0">
                  <a:pos x="118" y="549"/>
                </a:cxn>
                <a:cxn ang="0">
                  <a:pos x="102" y="564"/>
                </a:cxn>
                <a:cxn ang="0">
                  <a:pos x="85" y="577"/>
                </a:cxn>
                <a:cxn ang="0">
                  <a:pos x="66" y="587"/>
                </a:cxn>
                <a:cxn ang="0">
                  <a:pos x="44" y="596"/>
                </a:cxn>
                <a:cxn ang="0">
                  <a:pos x="23" y="600"/>
                </a:cxn>
                <a:cxn ang="0">
                  <a:pos x="0" y="602"/>
                </a:cxn>
                <a:cxn ang="0">
                  <a:pos x="4" y="600"/>
                </a:cxn>
                <a:cxn ang="0">
                  <a:pos x="13" y="590"/>
                </a:cxn>
                <a:cxn ang="0">
                  <a:pos x="30" y="571"/>
                </a:cxn>
                <a:cxn ang="0">
                  <a:pos x="51" y="541"/>
                </a:cxn>
                <a:cxn ang="0">
                  <a:pos x="80" y="499"/>
                </a:cxn>
                <a:cxn ang="0">
                  <a:pos x="112" y="440"/>
                </a:cxn>
                <a:cxn ang="0">
                  <a:pos x="150" y="366"/>
                </a:cxn>
                <a:cxn ang="0">
                  <a:pos x="194" y="271"/>
                </a:cxn>
              </a:cxnLst>
              <a:rect l="0" t="0" r="r" b="b"/>
              <a:pathLst>
                <a:path w="427" h="602">
                  <a:moveTo>
                    <a:pt x="194" y="271"/>
                  </a:moveTo>
                  <a:lnTo>
                    <a:pt x="213" y="228"/>
                  </a:lnTo>
                  <a:lnTo>
                    <a:pt x="235" y="190"/>
                  </a:lnTo>
                  <a:lnTo>
                    <a:pt x="254" y="157"/>
                  </a:lnTo>
                  <a:lnTo>
                    <a:pt x="275" y="127"/>
                  </a:lnTo>
                  <a:lnTo>
                    <a:pt x="294" y="102"/>
                  </a:lnTo>
                  <a:lnTo>
                    <a:pt x="313" y="78"/>
                  </a:lnTo>
                  <a:lnTo>
                    <a:pt x="330" y="61"/>
                  </a:lnTo>
                  <a:lnTo>
                    <a:pt x="346" y="45"/>
                  </a:lnTo>
                  <a:lnTo>
                    <a:pt x="378" y="23"/>
                  </a:lnTo>
                  <a:lnTo>
                    <a:pt x="401" y="9"/>
                  </a:lnTo>
                  <a:lnTo>
                    <a:pt x="416" y="2"/>
                  </a:lnTo>
                  <a:lnTo>
                    <a:pt x="420" y="0"/>
                  </a:lnTo>
                  <a:lnTo>
                    <a:pt x="420" y="2"/>
                  </a:lnTo>
                  <a:lnTo>
                    <a:pt x="420" y="9"/>
                  </a:lnTo>
                  <a:lnTo>
                    <a:pt x="422" y="17"/>
                  </a:lnTo>
                  <a:lnTo>
                    <a:pt x="422" y="28"/>
                  </a:lnTo>
                  <a:lnTo>
                    <a:pt x="422" y="38"/>
                  </a:lnTo>
                  <a:lnTo>
                    <a:pt x="422" y="51"/>
                  </a:lnTo>
                  <a:lnTo>
                    <a:pt x="425" y="59"/>
                  </a:lnTo>
                  <a:lnTo>
                    <a:pt x="427" y="68"/>
                  </a:lnTo>
                  <a:lnTo>
                    <a:pt x="422" y="68"/>
                  </a:lnTo>
                  <a:lnTo>
                    <a:pt x="410" y="74"/>
                  </a:lnTo>
                  <a:lnTo>
                    <a:pt x="391" y="89"/>
                  </a:lnTo>
                  <a:lnTo>
                    <a:pt x="365" y="112"/>
                  </a:lnTo>
                  <a:lnTo>
                    <a:pt x="353" y="127"/>
                  </a:lnTo>
                  <a:lnTo>
                    <a:pt x="338" y="146"/>
                  </a:lnTo>
                  <a:lnTo>
                    <a:pt x="321" y="171"/>
                  </a:lnTo>
                  <a:lnTo>
                    <a:pt x="304" y="199"/>
                  </a:lnTo>
                  <a:lnTo>
                    <a:pt x="287" y="230"/>
                  </a:lnTo>
                  <a:lnTo>
                    <a:pt x="268" y="266"/>
                  </a:lnTo>
                  <a:lnTo>
                    <a:pt x="249" y="309"/>
                  </a:lnTo>
                  <a:lnTo>
                    <a:pt x="230" y="355"/>
                  </a:lnTo>
                  <a:lnTo>
                    <a:pt x="216" y="393"/>
                  </a:lnTo>
                  <a:lnTo>
                    <a:pt x="197" y="433"/>
                  </a:lnTo>
                  <a:lnTo>
                    <a:pt x="186" y="454"/>
                  </a:lnTo>
                  <a:lnTo>
                    <a:pt x="175" y="473"/>
                  </a:lnTo>
                  <a:lnTo>
                    <a:pt x="163" y="494"/>
                  </a:lnTo>
                  <a:lnTo>
                    <a:pt x="148" y="513"/>
                  </a:lnTo>
                  <a:lnTo>
                    <a:pt x="133" y="532"/>
                  </a:lnTo>
                  <a:lnTo>
                    <a:pt x="118" y="549"/>
                  </a:lnTo>
                  <a:lnTo>
                    <a:pt x="102" y="564"/>
                  </a:lnTo>
                  <a:lnTo>
                    <a:pt x="85" y="577"/>
                  </a:lnTo>
                  <a:lnTo>
                    <a:pt x="66" y="587"/>
                  </a:lnTo>
                  <a:lnTo>
                    <a:pt x="44" y="596"/>
                  </a:lnTo>
                  <a:lnTo>
                    <a:pt x="23" y="600"/>
                  </a:lnTo>
                  <a:lnTo>
                    <a:pt x="0" y="602"/>
                  </a:lnTo>
                  <a:lnTo>
                    <a:pt x="4" y="600"/>
                  </a:lnTo>
                  <a:lnTo>
                    <a:pt x="13" y="590"/>
                  </a:lnTo>
                  <a:lnTo>
                    <a:pt x="30" y="571"/>
                  </a:lnTo>
                  <a:lnTo>
                    <a:pt x="51" y="541"/>
                  </a:lnTo>
                  <a:lnTo>
                    <a:pt x="80" y="499"/>
                  </a:lnTo>
                  <a:lnTo>
                    <a:pt x="112" y="440"/>
                  </a:lnTo>
                  <a:lnTo>
                    <a:pt x="150" y="366"/>
                  </a:lnTo>
                  <a:lnTo>
                    <a:pt x="194" y="27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1" name="Freeform 167"/>
            <p:cNvSpPr>
              <a:spLocks/>
            </p:cNvSpPr>
            <p:nvPr/>
          </p:nvSpPr>
          <p:spPr bwMode="auto">
            <a:xfrm>
              <a:off x="7165" y="2763"/>
              <a:ext cx="329" cy="372"/>
            </a:xfrm>
            <a:custGeom>
              <a:avLst/>
              <a:gdLst/>
              <a:ahLst/>
              <a:cxnLst>
                <a:cxn ang="0">
                  <a:pos x="0" y="372"/>
                </a:cxn>
                <a:cxn ang="0">
                  <a:pos x="2" y="370"/>
                </a:cxn>
                <a:cxn ang="0">
                  <a:pos x="4" y="366"/>
                </a:cxn>
                <a:cxn ang="0">
                  <a:pos x="8" y="355"/>
                </a:cxn>
                <a:cxn ang="0">
                  <a:pos x="15" y="340"/>
                </a:cxn>
                <a:cxn ang="0">
                  <a:pos x="23" y="321"/>
                </a:cxn>
                <a:cxn ang="0">
                  <a:pos x="34" y="298"/>
                </a:cxn>
                <a:cxn ang="0">
                  <a:pos x="46" y="269"/>
                </a:cxn>
                <a:cxn ang="0">
                  <a:pos x="61" y="235"/>
                </a:cxn>
                <a:cxn ang="0">
                  <a:pos x="78" y="199"/>
                </a:cxn>
                <a:cxn ang="0">
                  <a:pos x="97" y="165"/>
                </a:cxn>
                <a:cxn ang="0">
                  <a:pos x="114" y="138"/>
                </a:cxn>
                <a:cxn ang="0">
                  <a:pos x="131" y="112"/>
                </a:cxn>
                <a:cxn ang="0">
                  <a:pos x="148" y="89"/>
                </a:cxn>
                <a:cxn ang="0">
                  <a:pos x="165" y="70"/>
                </a:cxn>
                <a:cxn ang="0">
                  <a:pos x="179" y="55"/>
                </a:cxn>
                <a:cxn ang="0">
                  <a:pos x="196" y="41"/>
                </a:cxn>
                <a:cxn ang="0">
                  <a:pos x="211" y="30"/>
                </a:cxn>
                <a:cxn ang="0">
                  <a:pos x="224" y="21"/>
                </a:cxn>
                <a:cxn ang="0">
                  <a:pos x="236" y="15"/>
                </a:cxn>
                <a:cxn ang="0">
                  <a:pos x="249" y="9"/>
                </a:cxn>
                <a:cxn ang="0">
                  <a:pos x="268" y="2"/>
                </a:cxn>
                <a:cxn ang="0">
                  <a:pos x="283" y="0"/>
                </a:cxn>
                <a:cxn ang="0">
                  <a:pos x="291" y="0"/>
                </a:cxn>
                <a:cxn ang="0">
                  <a:pos x="302" y="2"/>
                </a:cxn>
                <a:cxn ang="0">
                  <a:pos x="310" y="5"/>
                </a:cxn>
                <a:cxn ang="0">
                  <a:pos x="317" y="7"/>
                </a:cxn>
                <a:cxn ang="0">
                  <a:pos x="321" y="9"/>
                </a:cxn>
                <a:cxn ang="0">
                  <a:pos x="325" y="11"/>
                </a:cxn>
                <a:cxn ang="0">
                  <a:pos x="327" y="13"/>
                </a:cxn>
                <a:cxn ang="0">
                  <a:pos x="329" y="15"/>
                </a:cxn>
                <a:cxn ang="0">
                  <a:pos x="323" y="17"/>
                </a:cxn>
                <a:cxn ang="0">
                  <a:pos x="306" y="26"/>
                </a:cxn>
                <a:cxn ang="0">
                  <a:pos x="295" y="32"/>
                </a:cxn>
                <a:cxn ang="0">
                  <a:pos x="281" y="41"/>
                </a:cxn>
                <a:cxn ang="0">
                  <a:pos x="266" y="53"/>
                </a:cxn>
                <a:cxn ang="0">
                  <a:pos x="251" y="68"/>
                </a:cxn>
                <a:cxn ang="0">
                  <a:pos x="234" y="85"/>
                </a:cxn>
                <a:cxn ang="0">
                  <a:pos x="215" y="108"/>
                </a:cxn>
                <a:cxn ang="0">
                  <a:pos x="196" y="133"/>
                </a:cxn>
                <a:cxn ang="0">
                  <a:pos x="177" y="161"/>
                </a:cxn>
                <a:cxn ang="0">
                  <a:pos x="158" y="195"/>
                </a:cxn>
                <a:cxn ang="0">
                  <a:pos x="141" y="235"/>
                </a:cxn>
                <a:cxn ang="0">
                  <a:pos x="122" y="277"/>
                </a:cxn>
                <a:cxn ang="0">
                  <a:pos x="105" y="326"/>
                </a:cxn>
                <a:cxn ang="0">
                  <a:pos x="103" y="326"/>
                </a:cxn>
                <a:cxn ang="0">
                  <a:pos x="95" y="330"/>
                </a:cxn>
                <a:cxn ang="0">
                  <a:pos x="82" y="334"/>
                </a:cxn>
                <a:cxn ang="0">
                  <a:pos x="65" y="340"/>
                </a:cxn>
                <a:cxn ang="0">
                  <a:pos x="48" y="347"/>
                </a:cxn>
                <a:cxn ang="0">
                  <a:pos x="32" y="355"/>
                </a:cxn>
                <a:cxn ang="0">
                  <a:pos x="15" y="364"/>
                </a:cxn>
                <a:cxn ang="0">
                  <a:pos x="0" y="372"/>
                </a:cxn>
              </a:cxnLst>
              <a:rect l="0" t="0" r="r" b="b"/>
              <a:pathLst>
                <a:path w="329" h="372">
                  <a:moveTo>
                    <a:pt x="0" y="372"/>
                  </a:moveTo>
                  <a:lnTo>
                    <a:pt x="2" y="370"/>
                  </a:lnTo>
                  <a:lnTo>
                    <a:pt x="4" y="366"/>
                  </a:lnTo>
                  <a:lnTo>
                    <a:pt x="8" y="355"/>
                  </a:lnTo>
                  <a:lnTo>
                    <a:pt x="15" y="340"/>
                  </a:lnTo>
                  <a:lnTo>
                    <a:pt x="23" y="321"/>
                  </a:lnTo>
                  <a:lnTo>
                    <a:pt x="34" y="298"/>
                  </a:lnTo>
                  <a:lnTo>
                    <a:pt x="46" y="269"/>
                  </a:lnTo>
                  <a:lnTo>
                    <a:pt x="61" y="235"/>
                  </a:lnTo>
                  <a:lnTo>
                    <a:pt x="78" y="199"/>
                  </a:lnTo>
                  <a:lnTo>
                    <a:pt x="97" y="165"/>
                  </a:lnTo>
                  <a:lnTo>
                    <a:pt x="114" y="138"/>
                  </a:lnTo>
                  <a:lnTo>
                    <a:pt x="131" y="112"/>
                  </a:lnTo>
                  <a:lnTo>
                    <a:pt x="148" y="89"/>
                  </a:lnTo>
                  <a:lnTo>
                    <a:pt x="165" y="70"/>
                  </a:lnTo>
                  <a:lnTo>
                    <a:pt x="179" y="55"/>
                  </a:lnTo>
                  <a:lnTo>
                    <a:pt x="196" y="41"/>
                  </a:lnTo>
                  <a:lnTo>
                    <a:pt x="211" y="30"/>
                  </a:lnTo>
                  <a:lnTo>
                    <a:pt x="224" y="21"/>
                  </a:lnTo>
                  <a:lnTo>
                    <a:pt x="236" y="15"/>
                  </a:lnTo>
                  <a:lnTo>
                    <a:pt x="249" y="9"/>
                  </a:lnTo>
                  <a:lnTo>
                    <a:pt x="268" y="2"/>
                  </a:lnTo>
                  <a:lnTo>
                    <a:pt x="283" y="0"/>
                  </a:lnTo>
                  <a:lnTo>
                    <a:pt x="291" y="0"/>
                  </a:lnTo>
                  <a:lnTo>
                    <a:pt x="302" y="2"/>
                  </a:lnTo>
                  <a:lnTo>
                    <a:pt x="310" y="5"/>
                  </a:lnTo>
                  <a:lnTo>
                    <a:pt x="317" y="7"/>
                  </a:lnTo>
                  <a:lnTo>
                    <a:pt x="321" y="9"/>
                  </a:lnTo>
                  <a:lnTo>
                    <a:pt x="325" y="11"/>
                  </a:lnTo>
                  <a:lnTo>
                    <a:pt x="327" y="13"/>
                  </a:lnTo>
                  <a:lnTo>
                    <a:pt x="329" y="15"/>
                  </a:lnTo>
                  <a:lnTo>
                    <a:pt x="323" y="17"/>
                  </a:lnTo>
                  <a:lnTo>
                    <a:pt x="306" y="26"/>
                  </a:lnTo>
                  <a:lnTo>
                    <a:pt x="295" y="32"/>
                  </a:lnTo>
                  <a:lnTo>
                    <a:pt x="281" y="41"/>
                  </a:lnTo>
                  <a:lnTo>
                    <a:pt x="266" y="53"/>
                  </a:lnTo>
                  <a:lnTo>
                    <a:pt x="251" y="68"/>
                  </a:lnTo>
                  <a:lnTo>
                    <a:pt x="234" y="85"/>
                  </a:lnTo>
                  <a:lnTo>
                    <a:pt x="215" y="108"/>
                  </a:lnTo>
                  <a:lnTo>
                    <a:pt x="196" y="133"/>
                  </a:lnTo>
                  <a:lnTo>
                    <a:pt x="177" y="161"/>
                  </a:lnTo>
                  <a:lnTo>
                    <a:pt x="158" y="195"/>
                  </a:lnTo>
                  <a:lnTo>
                    <a:pt x="141" y="235"/>
                  </a:lnTo>
                  <a:lnTo>
                    <a:pt x="122" y="277"/>
                  </a:lnTo>
                  <a:lnTo>
                    <a:pt x="105" y="326"/>
                  </a:lnTo>
                  <a:lnTo>
                    <a:pt x="103" y="326"/>
                  </a:lnTo>
                  <a:lnTo>
                    <a:pt x="95" y="330"/>
                  </a:lnTo>
                  <a:lnTo>
                    <a:pt x="82" y="334"/>
                  </a:lnTo>
                  <a:lnTo>
                    <a:pt x="65" y="340"/>
                  </a:lnTo>
                  <a:lnTo>
                    <a:pt x="48" y="347"/>
                  </a:lnTo>
                  <a:lnTo>
                    <a:pt x="32" y="355"/>
                  </a:lnTo>
                  <a:lnTo>
                    <a:pt x="15" y="364"/>
                  </a:lnTo>
                  <a:lnTo>
                    <a:pt x="0" y="37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2" name="Freeform 168"/>
            <p:cNvSpPr>
              <a:spLocks/>
            </p:cNvSpPr>
            <p:nvPr/>
          </p:nvSpPr>
          <p:spPr bwMode="auto">
            <a:xfrm>
              <a:off x="7349" y="2816"/>
              <a:ext cx="219" cy="247"/>
            </a:xfrm>
            <a:custGeom>
              <a:avLst/>
              <a:gdLst/>
              <a:ahLst/>
              <a:cxnLst>
                <a:cxn ang="0">
                  <a:pos x="0" y="247"/>
                </a:cxn>
                <a:cxn ang="0">
                  <a:pos x="2" y="241"/>
                </a:cxn>
                <a:cxn ang="0">
                  <a:pos x="10" y="220"/>
                </a:cxn>
                <a:cxn ang="0">
                  <a:pos x="25" y="188"/>
                </a:cxn>
                <a:cxn ang="0">
                  <a:pos x="46" y="150"/>
                </a:cxn>
                <a:cxn ang="0">
                  <a:pos x="57" y="129"/>
                </a:cxn>
                <a:cxn ang="0">
                  <a:pos x="71" y="108"/>
                </a:cxn>
                <a:cxn ang="0">
                  <a:pos x="86" y="89"/>
                </a:cxn>
                <a:cxn ang="0">
                  <a:pos x="103" y="68"/>
                </a:cxn>
                <a:cxn ang="0">
                  <a:pos x="122" y="49"/>
                </a:cxn>
                <a:cxn ang="0">
                  <a:pos x="141" y="30"/>
                </a:cxn>
                <a:cxn ang="0">
                  <a:pos x="162" y="15"/>
                </a:cxn>
                <a:cxn ang="0">
                  <a:pos x="185" y="0"/>
                </a:cxn>
                <a:cxn ang="0">
                  <a:pos x="219" y="38"/>
                </a:cxn>
                <a:cxn ang="0">
                  <a:pos x="215" y="42"/>
                </a:cxn>
                <a:cxn ang="0">
                  <a:pos x="202" y="53"/>
                </a:cxn>
                <a:cxn ang="0">
                  <a:pos x="185" y="70"/>
                </a:cxn>
                <a:cxn ang="0">
                  <a:pos x="164" y="93"/>
                </a:cxn>
                <a:cxn ang="0">
                  <a:pos x="139" y="121"/>
                </a:cxn>
                <a:cxn ang="0">
                  <a:pos x="116" y="154"/>
                </a:cxn>
                <a:cxn ang="0">
                  <a:pos x="105" y="173"/>
                </a:cxn>
                <a:cxn ang="0">
                  <a:pos x="95" y="192"/>
                </a:cxn>
                <a:cxn ang="0">
                  <a:pos x="84" y="214"/>
                </a:cxn>
                <a:cxn ang="0">
                  <a:pos x="78" y="235"/>
                </a:cxn>
                <a:cxn ang="0">
                  <a:pos x="73" y="235"/>
                </a:cxn>
                <a:cxn ang="0">
                  <a:pos x="67" y="237"/>
                </a:cxn>
                <a:cxn ang="0">
                  <a:pos x="59" y="237"/>
                </a:cxn>
                <a:cxn ang="0">
                  <a:pos x="48" y="239"/>
                </a:cxn>
                <a:cxn ang="0">
                  <a:pos x="35" y="241"/>
                </a:cxn>
                <a:cxn ang="0">
                  <a:pos x="23" y="243"/>
                </a:cxn>
                <a:cxn ang="0">
                  <a:pos x="10" y="245"/>
                </a:cxn>
                <a:cxn ang="0">
                  <a:pos x="0" y="247"/>
                </a:cxn>
              </a:cxnLst>
              <a:rect l="0" t="0" r="r" b="b"/>
              <a:pathLst>
                <a:path w="219" h="247">
                  <a:moveTo>
                    <a:pt x="0" y="247"/>
                  </a:moveTo>
                  <a:lnTo>
                    <a:pt x="2" y="241"/>
                  </a:lnTo>
                  <a:lnTo>
                    <a:pt x="10" y="220"/>
                  </a:lnTo>
                  <a:lnTo>
                    <a:pt x="25" y="188"/>
                  </a:lnTo>
                  <a:lnTo>
                    <a:pt x="46" y="150"/>
                  </a:lnTo>
                  <a:lnTo>
                    <a:pt x="57" y="129"/>
                  </a:lnTo>
                  <a:lnTo>
                    <a:pt x="71" y="108"/>
                  </a:lnTo>
                  <a:lnTo>
                    <a:pt x="86" y="89"/>
                  </a:lnTo>
                  <a:lnTo>
                    <a:pt x="103" y="68"/>
                  </a:lnTo>
                  <a:lnTo>
                    <a:pt x="122" y="49"/>
                  </a:lnTo>
                  <a:lnTo>
                    <a:pt x="141" y="30"/>
                  </a:lnTo>
                  <a:lnTo>
                    <a:pt x="162" y="15"/>
                  </a:lnTo>
                  <a:lnTo>
                    <a:pt x="185" y="0"/>
                  </a:lnTo>
                  <a:lnTo>
                    <a:pt x="219" y="38"/>
                  </a:lnTo>
                  <a:lnTo>
                    <a:pt x="215" y="42"/>
                  </a:lnTo>
                  <a:lnTo>
                    <a:pt x="202" y="53"/>
                  </a:lnTo>
                  <a:lnTo>
                    <a:pt x="185" y="70"/>
                  </a:lnTo>
                  <a:lnTo>
                    <a:pt x="164" y="93"/>
                  </a:lnTo>
                  <a:lnTo>
                    <a:pt x="139" y="121"/>
                  </a:lnTo>
                  <a:lnTo>
                    <a:pt x="116" y="154"/>
                  </a:lnTo>
                  <a:lnTo>
                    <a:pt x="105" y="173"/>
                  </a:lnTo>
                  <a:lnTo>
                    <a:pt x="95" y="192"/>
                  </a:lnTo>
                  <a:lnTo>
                    <a:pt x="84" y="214"/>
                  </a:lnTo>
                  <a:lnTo>
                    <a:pt x="78" y="235"/>
                  </a:lnTo>
                  <a:lnTo>
                    <a:pt x="73" y="235"/>
                  </a:lnTo>
                  <a:lnTo>
                    <a:pt x="67" y="237"/>
                  </a:lnTo>
                  <a:lnTo>
                    <a:pt x="59" y="237"/>
                  </a:lnTo>
                  <a:lnTo>
                    <a:pt x="48" y="239"/>
                  </a:lnTo>
                  <a:lnTo>
                    <a:pt x="35" y="241"/>
                  </a:lnTo>
                  <a:lnTo>
                    <a:pt x="23" y="243"/>
                  </a:lnTo>
                  <a:lnTo>
                    <a:pt x="10" y="245"/>
                  </a:lnTo>
                  <a:lnTo>
                    <a:pt x="0" y="24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3" name="Freeform 169"/>
            <p:cNvSpPr>
              <a:spLocks/>
            </p:cNvSpPr>
            <p:nvPr/>
          </p:nvSpPr>
          <p:spPr bwMode="auto">
            <a:xfrm>
              <a:off x="7507" y="2911"/>
              <a:ext cx="137" cy="148"/>
            </a:xfrm>
            <a:custGeom>
              <a:avLst/>
              <a:gdLst/>
              <a:ahLst/>
              <a:cxnLst>
                <a:cxn ang="0">
                  <a:pos x="72" y="148"/>
                </a:cxn>
                <a:cxn ang="0">
                  <a:pos x="78" y="129"/>
                </a:cxn>
                <a:cxn ang="0">
                  <a:pos x="86" y="112"/>
                </a:cxn>
                <a:cxn ang="0">
                  <a:pos x="97" y="95"/>
                </a:cxn>
                <a:cxn ang="0">
                  <a:pos x="108" y="78"/>
                </a:cxn>
                <a:cxn ang="0">
                  <a:pos x="118" y="66"/>
                </a:cxn>
                <a:cxn ang="0">
                  <a:pos x="127" y="53"/>
                </a:cxn>
                <a:cxn ang="0">
                  <a:pos x="133" y="47"/>
                </a:cxn>
                <a:cxn ang="0">
                  <a:pos x="137" y="45"/>
                </a:cxn>
                <a:cxn ang="0">
                  <a:pos x="103" y="0"/>
                </a:cxn>
                <a:cxn ang="0">
                  <a:pos x="99" y="2"/>
                </a:cxn>
                <a:cxn ang="0">
                  <a:pos x="91" y="9"/>
                </a:cxn>
                <a:cxn ang="0">
                  <a:pos x="80" y="19"/>
                </a:cxn>
                <a:cxn ang="0">
                  <a:pos x="65" y="34"/>
                </a:cxn>
                <a:cxn ang="0">
                  <a:pos x="48" y="55"/>
                </a:cxn>
                <a:cxn ang="0">
                  <a:pos x="32" y="80"/>
                </a:cxn>
                <a:cxn ang="0">
                  <a:pos x="15" y="108"/>
                </a:cxn>
                <a:cxn ang="0">
                  <a:pos x="0" y="142"/>
                </a:cxn>
                <a:cxn ang="0">
                  <a:pos x="0" y="142"/>
                </a:cxn>
                <a:cxn ang="0">
                  <a:pos x="4" y="142"/>
                </a:cxn>
                <a:cxn ang="0">
                  <a:pos x="8" y="142"/>
                </a:cxn>
                <a:cxn ang="0">
                  <a:pos x="15" y="142"/>
                </a:cxn>
                <a:cxn ang="0">
                  <a:pos x="21" y="142"/>
                </a:cxn>
                <a:cxn ang="0">
                  <a:pos x="27" y="144"/>
                </a:cxn>
                <a:cxn ang="0">
                  <a:pos x="34" y="144"/>
                </a:cxn>
                <a:cxn ang="0">
                  <a:pos x="40" y="144"/>
                </a:cxn>
                <a:cxn ang="0">
                  <a:pos x="44" y="146"/>
                </a:cxn>
                <a:cxn ang="0">
                  <a:pos x="51" y="146"/>
                </a:cxn>
                <a:cxn ang="0">
                  <a:pos x="55" y="146"/>
                </a:cxn>
                <a:cxn ang="0">
                  <a:pos x="61" y="146"/>
                </a:cxn>
                <a:cxn ang="0">
                  <a:pos x="65" y="148"/>
                </a:cxn>
                <a:cxn ang="0">
                  <a:pos x="70" y="148"/>
                </a:cxn>
                <a:cxn ang="0">
                  <a:pos x="72" y="148"/>
                </a:cxn>
                <a:cxn ang="0">
                  <a:pos x="72" y="148"/>
                </a:cxn>
              </a:cxnLst>
              <a:rect l="0" t="0" r="r" b="b"/>
              <a:pathLst>
                <a:path w="137" h="148">
                  <a:moveTo>
                    <a:pt x="72" y="148"/>
                  </a:moveTo>
                  <a:lnTo>
                    <a:pt x="78" y="129"/>
                  </a:lnTo>
                  <a:lnTo>
                    <a:pt x="86" y="112"/>
                  </a:lnTo>
                  <a:lnTo>
                    <a:pt x="97" y="95"/>
                  </a:lnTo>
                  <a:lnTo>
                    <a:pt x="108" y="78"/>
                  </a:lnTo>
                  <a:lnTo>
                    <a:pt x="118" y="66"/>
                  </a:lnTo>
                  <a:lnTo>
                    <a:pt x="127" y="53"/>
                  </a:lnTo>
                  <a:lnTo>
                    <a:pt x="133" y="47"/>
                  </a:lnTo>
                  <a:lnTo>
                    <a:pt x="137" y="45"/>
                  </a:lnTo>
                  <a:lnTo>
                    <a:pt x="103" y="0"/>
                  </a:lnTo>
                  <a:lnTo>
                    <a:pt x="99" y="2"/>
                  </a:lnTo>
                  <a:lnTo>
                    <a:pt x="91" y="9"/>
                  </a:lnTo>
                  <a:lnTo>
                    <a:pt x="80" y="19"/>
                  </a:lnTo>
                  <a:lnTo>
                    <a:pt x="65" y="34"/>
                  </a:lnTo>
                  <a:lnTo>
                    <a:pt x="48" y="55"/>
                  </a:lnTo>
                  <a:lnTo>
                    <a:pt x="32" y="80"/>
                  </a:lnTo>
                  <a:lnTo>
                    <a:pt x="15" y="108"/>
                  </a:lnTo>
                  <a:lnTo>
                    <a:pt x="0" y="142"/>
                  </a:lnTo>
                  <a:lnTo>
                    <a:pt x="0" y="142"/>
                  </a:lnTo>
                  <a:lnTo>
                    <a:pt x="4" y="142"/>
                  </a:lnTo>
                  <a:lnTo>
                    <a:pt x="8" y="142"/>
                  </a:lnTo>
                  <a:lnTo>
                    <a:pt x="15" y="142"/>
                  </a:lnTo>
                  <a:lnTo>
                    <a:pt x="21" y="142"/>
                  </a:lnTo>
                  <a:lnTo>
                    <a:pt x="27" y="144"/>
                  </a:lnTo>
                  <a:lnTo>
                    <a:pt x="34" y="144"/>
                  </a:lnTo>
                  <a:lnTo>
                    <a:pt x="40" y="144"/>
                  </a:lnTo>
                  <a:lnTo>
                    <a:pt x="44" y="146"/>
                  </a:lnTo>
                  <a:lnTo>
                    <a:pt x="51" y="146"/>
                  </a:lnTo>
                  <a:lnTo>
                    <a:pt x="55" y="146"/>
                  </a:lnTo>
                  <a:lnTo>
                    <a:pt x="61" y="146"/>
                  </a:lnTo>
                  <a:lnTo>
                    <a:pt x="65" y="148"/>
                  </a:lnTo>
                  <a:lnTo>
                    <a:pt x="70" y="148"/>
                  </a:lnTo>
                  <a:lnTo>
                    <a:pt x="72" y="148"/>
                  </a:lnTo>
                  <a:lnTo>
                    <a:pt x="72" y="14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4" name="Freeform 170"/>
            <p:cNvSpPr>
              <a:spLocks/>
            </p:cNvSpPr>
            <p:nvPr/>
          </p:nvSpPr>
          <p:spPr bwMode="auto">
            <a:xfrm>
              <a:off x="7547" y="2645"/>
              <a:ext cx="70" cy="32"/>
            </a:xfrm>
            <a:custGeom>
              <a:avLst/>
              <a:gdLst/>
              <a:ahLst/>
              <a:cxnLst>
                <a:cxn ang="0">
                  <a:pos x="0" y="0"/>
                </a:cxn>
                <a:cxn ang="0">
                  <a:pos x="0" y="2"/>
                </a:cxn>
                <a:cxn ang="0">
                  <a:pos x="2" y="4"/>
                </a:cxn>
                <a:cxn ang="0">
                  <a:pos x="4" y="6"/>
                </a:cxn>
                <a:cxn ang="0">
                  <a:pos x="6" y="11"/>
                </a:cxn>
                <a:cxn ang="0">
                  <a:pos x="8" y="15"/>
                </a:cxn>
                <a:cxn ang="0">
                  <a:pos x="11" y="21"/>
                </a:cxn>
                <a:cxn ang="0">
                  <a:pos x="13" y="28"/>
                </a:cxn>
                <a:cxn ang="0">
                  <a:pos x="13" y="32"/>
                </a:cxn>
                <a:cxn ang="0">
                  <a:pos x="13" y="32"/>
                </a:cxn>
                <a:cxn ang="0">
                  <a:pos x="17" y="30"/>
                </a:cxn>
                <a:cxn ang="0">
                  <a:pos x="21" y="28"/>
                </a:cxn>
                <a:cxn ang="0">
                  <a:pos x="27" y="25"/>
                </a:cxn>
                <a:cxn ang="0">
                  <a:pos x="34" y="21"/>
                </a:cxn>
                <a:cxn ang="0">
                  <a:pos x="44" y="19"/>
                </a:cxn>
                <a:cxn ang="0">
                  <a:pos x="57" y="19"/>
                </a:cxn>
                <a:cxn ang="0">
                  <a:pos x="70" y="17"/>
                </a:cxn>
                <a:cxn ang="0">
                  <a:pos x="68" y="17"/>
                </a:cxn>
                <a:cxn ang="0">
                  <a:pos x="61" y="15"/>
                </a:cxn>
                <a:cxn ang="0">
                  <a:pos x="53" y="13"/>
                </a:cxn>
                <a:cxn ang="0">
                  <a:pos x="42" y="11"/>
                </a:cxn>
                <a:cxn ang="0">
                  <a:pos x="30" y="6"/>
                </a:cxn>
                <a:cxn ang="0">
                  <a:pos x="17" y="4"/>
                </a:cxn>
                <a:cxn ang="0">
                  <a:pos x="8" y="2"/>
                </a:cxn>
                <a:cxn ang="0">
                  <a:pos x="0" y="0"/>
                </a:cxn>
              </a:cxnLst>
              <a:rect l="0" t="0" r="r" b="b"/>
              <a:pathLst>
                <a:path w="70" h="32">
                  <a:moveTo>
                    <a:pt x="0" y="0"/>
                  </a:moveTo>
                  <a:lnTo>
                    <a:pt x="0" y="2"/>
                  </a:lnTo>
                  <a:lnTo>
                    <a:pt x="2" y="4"/>
                  </a:lnTo>
                  <a:lnTo>
                    <a:pt x="4" y="6"/>
                  </a:lnTo>
                  <a:lnTo>
                    <a:pt x="6" y="11"/>
                  </a:lnTo>
                  <a:lnTo>
                    <a:pt x="8" y="15"/>
                  </a:lnTo>
                  <a:lnTo>
                    <a:pt x="11" y="21"/>
                  </a:lnTo>
                  <a:lnTo>
                    <a:pt x="13" y="28"/>
                  </a:lnTo>
                  <a:lnTo>
                    <a:pt x="13" y="32"/>
                  </a:lnTo>
                  <a:lnTo>
                    <a:pt x="13" y="32"/>
                  </a:lnTo>
                  <a:lnTo>
                    <a:pt x="17" y="30"/>
                  </a:lnTo>
                  <a:lnTo>
                    <a:pt x="21" y="28"/>
                  </a:lnTo>
                  <a:lnTo>
                    <a:pt x="27" y="25"/>
                  </a:lnTo>
                  <a:lnTo>
                    <a:pt x="34" y="21"/>
                  </a:lnTo>
                  <a:lnTo>
                    <a:pt x="44" y="19"/>
                  </a:lnTo>
                  <a:lnTo>
                    <a:pt x="57" y="19"/>
                  </a:lnTo>
                  <a:lnTo>
                    <a:pt x="70" y="17"/>
                  </a:lnTo>
                  <a:lnTo>
                    <a:pt x="68" y="17"/>
                  </a:lnTo>
                  <a:lnTo>
                    <a:pt x="61" y="15"/>
                  </a:lnTo>
                  <a:lnTo>
                    <a:pt x="53" y="13"/>
                  </a:lnTo>
                  <a:lnTo>
                    <a:pt x="42" y="11"/>
                  </a:lnTo>
                  <a:lnTo>
                    <a:pt x="30" y="6"/>
                  </a:lnTo>
                  <a:lnTo>
                    <a:pt x="17" y="4"/>
                  </a:lnTo>
                  <a:lnTo>
                    <a:pt x="8" y="2"/>
                  </a:lnTo>
                  <a:lnTo>
                    <a:pt x="0" y="0"/>
                  </a:lnTo>
                  <a:close/>
                </a:path>
              </a:pathLst>
            </a:custGeom>
            <a:solidFill>
              <a:srgbClr val="014E9A"/>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5" name="Freeform 171"/>
            <p:cNvSpPr>
              <a:spLocks/>
            </p:cNvSpPr>
            <p:nvPr/>
          </p:nvSpPr>
          <p:spPr bwMode="auto">
            <a:xfrm>
              <a:off x="7853" y="2858"/>
              <a:ext cx="260" cy="182"/>
            </a:xfrm>
            <a:custGeom>
              <a:avLst/>
              <a:gdLst/>
              <a:ahLst/>
              <a:cxnLst>
                <a:cxn ang="0">
                  <a:pos x="0" y="30"/>
                </a:cxn>
                <a:cxn ang="0">
                  <a:pos x="2" y="30"/>
                </a:cxn>
                <a:cxn ang="0">
                  <a:pos x="11" y="30"/>
                </a:cxn>
                <a:cxn ang="0">
                  <a:pos x="21" y="28"/>
                </a:cxn>
                <a:cxn ang="0">
                  <a:pos x="32" y="24"/>
                </a:cxn>
                <a:cxn ang="0">
                  <a:pos x="47" y="19"/>
                </a:cxn>
                <a:cxn ang="0">
                  <a:pos x="59" y="15"/>
                </a:cxn>
                <a:cxn ang="0">
                  <a:pos x="70" y="9"/>
                </a:cxn>
                <a:cxn ang="0">
                  <a:pos x="78" y="0"/>
                </a:cxn>
                <a:cxn ang="0">
                  <a:pos x="85" y="3"/>
                </a:cxn>
                <a:cxn ang="0">
                  <a:pos x="102" y="13"/>
                </a:cxn>
                <a:cxn ang="0">
                  <a:pos x="125" y="26"/>
                </a:cxn>
                <a:cxn ang="0">
                  <a:pos x="152" y="47"/>
                </a:cxn>
                <a:cxn ang="0">
                  <a:pos x="184" y="72"/>
                </a:cxn>
                <a:cxn ang="0">
                  <a:pos x="213" y="102"/>
                </a:cxn>
                <a:cxn ang="0">
                  <a:pos x="226" y="119"/>
                </a:cxn>
                <a:cxn ang="0">
                  <a:pos x="239" y="136"/>
                </a:cxn>
                <a:cxn ang="0">
                  <a:pos x="251" y="155"/>
                </a:cxn>
                <a:cxn ang="0">
                  <a:pos x="260" y="176"/>
                </a:cxn>
                <a:cxn ang="0">
                  <a:pos x="258" y="176"/>
                </a:cxn>
                <a:cxn ang="0">
                  <a:pos x="251" y="176"/>
                </a:cxn>
                <a:cxn ang="0">
                  <a:pos x="241" y="176"/>
                </a:cxn>
                <a:cxn ang="0">
                  <a:pos x="228" y="176"/>
                </a:cxn>
                <a:cxn ang="0">
                  <a:pos x="213" y="178"/>
                </a:cxn>
                <a:cxn ang="0">
                  <a:pos x="201" y="178"/>
                </a:cxn>
                <a:cxn ang="0">
                  <a:pos x="186" y="180"/>
                </a:cxn>
                <a:cxn ang="0">
                  <a:pos x="175" y="182"/>
                </a:cxn>
                <a:cxn ang="0">
                  <a:pos x="173" y="180"/>
                </a:cxn>
                <a:cxn ang="0">
                  <a:pos x="167" y="169"/>
                </a:cxn>
                <a:cxn ang="0">
                  <a:pos x="154" y="155"/>
                </a:cxn>
                <a:cxn ang="0">
                  <a:pos x="137" y="133"/>
                </a:cxn>
                <a:cxn ang="0">
                  <a:pos x="114" y="110"/>
                </a:cxn>
                <a:cxn ang="0">
                  <a:pos x="85" y="85"/>
                </a:cxn>
                <a:cxn ang="0">
                  <a:pos x="47" y="57"/>
                </a:cxn>
                <a:cxn ang="0">
                  <a:pos x="0" y="30"/>
                </a:cxn>
              </a:cxnLst>
              <a:rect l="0" t="0" r="r" b="b"/>
              <a:pathLst>
                <a:path w="260" h="182">
                  <a:moveTo>
                    <a:pt x="0" y="30"/>
                  </a:moveTo>
                  <a:lnTo>
                    <a:pt x="2" y="30"/>
                  </a:lnTo>
                  <a:lnTo>
                    <a:pt x="11" y="30"/>
                  </a:lnTo>
                  <a:lnTo>
                    <a:pt x="21" y="28"/>
                  </a:lnTo>
                  <a:lnTo>
                    <a:pt x="32" y="24"/>
                  </a:lnTo>
                  <a:lnTo>
                    <a:pt x="47" y="19"/>
                  </a:lnTo>
                  <a:lnTo>
                    <a:pt x="59" y="15"/>
                  </a:lnTo>
                  <a:lnTo>
                    <a:pt x="70" y="9"/>
                  </a:lnTo>
                  <a:lnTo>
                    <a:pt x="78" y="0"/>
                  </a:lnTo>
                  <a:lnTo>
                    <a:pt x="85" y="3"/>
                  </a:lnTo>
                  <a:lnTo>
                    <a:pt x="102" y="13"/>
                  </a:lnTo>
                  <a:lnTo>
                    <a:pt x="125" y="26"/>
                  </a:lnTo>
                  <a:lnTo>
                    <a:pt x="152" y="47"/>
                  </a:lnTo>
                  <a:lnTo>
                    <a:pt x="184" y="72"/>
                  </a:lnTo>
                  <a:lnTo>
                    <a:pt x="213" y="102"/>
                  </a:lnTo>
                  <a:lnTo>
                    <a:pt x="226" y="119"/>
                  </a:lnTo>
                  <a:lnTo>
                    <a:pt x="239" y="136"/>
                  </a:lnTo>
                  <a:lnTo>
                    <a:pt x="251" y="155"/>
                  </a:lnTo>
                  <a:lnTo>
                    <a:pt x="260" y="176"/>
                  </a:lnTo>
                  <a:lnTo>
                    <a:pt x="258" y="176"/>
                  </a:lnTo>
                  <a:lnTo>
                    <a:pt x="251" y="176"/>
                  </a:lnTo>
                  <a:lnTo>
                    <a:pt x="241" y="176"/>
                  </a:lnTo>
                  <a:lnTo>
                    <a:pt x="228" y="176"/>
                  </a:lnTo>
                  <a:lnTo>
                    <a:pt x="213" y="178"/>
                  </a:lnTo>
                  <a:lnTo>
                    <a:pt x="201" y="178"/>
                  </a:lnTo>
                  <a:lnTo>
                    <a:pt x="186" y="180"/>
                  </a:lnTo>
                  <a:lnTo>
                    <a:pt x="175" y="182"/>
                  </a:lnTo>
                  <a:lnTo>
                    <a:pt x="173" y="180"/>
                  </a:lnTo>
                  <a:lnTo>
                    <a:pt x="167" y="169"/>
                  </a:lnTo>
                  <a:lnTo>
                    <a:pt x="154" y="155"/>
                  </a:lnTo>
                  <a:lnTo>
                    <a:pt x="137" y="133"/>
                  </a:lnTo>
                  <a:lnTo>
                    <a:pt x="114" y="110"/>
                  </a:lnTo>
                  <a:lnTo>
                    <a:pt x="85" y="85"/>
                  </a:lnTo>
                  <a:lnTo>
                    <a:pt x="47" y="57"/>
                  </a:lnTo>
                  <a:lnTo>
                    <a:pt x="0" y="3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6" name="Freeform 172"/>
            <p:cNvSpPr>
              <a:spLocks/>
            </p:cNvSpPr>
            <p:nvPr/>
          </p:nvSpPr>
          <p:spPr bwMode="auto">
            <a:xfrm>
              <a:off x="7980" y="2759"/>
              <a:ext cx="293" cy="292"/>
            </a:xfrm>
            <a:custGeom>
              <a:avLst/>
              <a:gdLst/>
              <a:ahLst/>
              <a:cxnLst>
                <a:cxn ang="0">
                  <a:pos x="293" y="292"/>
                </a:cxn>
                <a:cxn ang="0">
                  <a:pos x="291" y="292"/>
                </a:cxn>
                <a:cxn ang="0">
                  <a:pos x="285" y="290"/>
                </a:cxn>
                <a:cxn ang="0">
                  <a:pos x="274" y="287"/>
                </a:cxn>
                <a:cxn ang="0">
                  <a:pos x="262" y="283"/>
                </a:cxn>
                <a:cxn ang="0">
                  <a:pos x="247" y="281"/>
                </a:cxn>
                <a:cxn ang="0">
                  <a:pos x="232" y="279"/>
                </a:cxn>
                <a:cxn ang="0">
                  <a:pos x="217" y="277"/>
                </a:cxn>
                <a:cxn ang="0">
                  <a:pos x="205" y="279"/>
                </a:cxn>
                <a:cxn ang="0">
                  <a:pos x="205" y="273"/>
                </a:cxn>
                <a:cxn ang="0">
                  <a:pos x="200" y="258"/>
                </a:cxn>
                <a:cxn ang="0">
                  <a:pos x="194" y="235"/>
                </a:cxn>
                <a:cxn ang="0">
                  <a:pos x="179" y="205"/>
                </a:cxn>
                <a:cxn ang="0">
                  <a:pos x="169" y="188"/>
                </a:cxn>
                <a:cxn ang="0">
                  <a:pos x="154" y="171"/>
                </a:cxn>
                <a:cxn ang="0">
                  <a:pos x="137" y="152"/>
                </a:cxn>
                <a:cxn ang="0">
                  <a:pos x="118" y="135"/>
                </a:cxn>
                <a:cxn ang="0">
                  <a:pos x="95" y="116"/>
                </a:cxn>
                <a:cxn ang="0">
                  <a:pos x="67" y="97"/>
                </a:cxn>
                <a:cxn ang="0">
                  <a:pos x="36" y="78"/>
                </a:cxn>
                <a:cxn ang="0">
                  <a:pos x="0" y="61"/>
                </a:cxn>
                <a:cxn ang="0">
                  <a:pos x="2" y="59"/>
                </a:cxn>
                <a:cxn ang="0">
                  <a:pos x="6" y="55"/>
                </a:cxn>
                <a:cxn ang="0">
                  <a:pos x="10" y="47"/>
                </a:cxn>
                <a:cxn ang="0">
                  <a:pos x="19" y="38"/>
                </a:cxn>
                <a:cxn ang="0">
                  <a:pos x="25" y="28"/>
                </a:cxn>
                <a:cxn ang="0">
                  <a:pos x="32" y="19"/>
                </a:cxn>
                <a:cxn ang="0">
                  <a:pos x="38" y="9"/>
                </a:cxn>
                <a:cxn ang="0">
                  <a:pos x="42" y="0"/>
                </a:cxn>
                <a:cxn ang="0">
                  <a:pos x="53" y="4"/>
                </a:cxn>
                <a:cxn ang="0">
                  <a:pos x="78" y="15"/>
                </a:cxn>
                <a:cxn ang="0">
                  <a:pos x="95" y="25"/>
                </a:cxn>
                <a:cxn ang="0">
                  <a:pos x="114" y="36"/>
                </a:cxn>
                <a:cxn ang="0">
                  <a:pos x="135" y="49"/>
                </a:cxn>
                <a:cxn ang="0">
                  <a:pos x="156" y="66"/>
                </a:cxn>
                <a:cxn ang="0">
                  <a:pos x="179" y="85"/>
                </a:cxn>
                <a:cxn ang="0">
                  <a:pos x="200" y="104"/>
                </a:cxn>
                <a:cxn ang="0">
                  <a:pos x="222" y="129"/>
                </a:cxn>
                <a:cxn ang="0">
                  <a:pos x="243" y="154"/>
                </a:cxn>
                <a:cxn ang="0">
                  <a:pos x="260" y="184"/>
                </a:cxn>
                <a:cxn ang="0">
                  <a:pos x="274" y="218"/>
                </a:cxn>
                <a:cxn ang="0">
                  <a:pos x="281" y="235"/>
                </a:cxn>
                <a:cxn ang="0">
                  <a:pos x="287" y="254"/>
                </a:cxn>
                <a:cxn ang="0">
                  <a:pos x="291" y="273"/>
                </a:cxn>
                <a:cxn ang="0">
                  <a:pos x="293" y="292"/>
                </a:cxn>
              </a:cxnLst>
              <a:rect l="0" t="0" r="r" b="b"/>
              <a:pathLst>
                <a:path w="293" h="292">
                  <a:moveTo>
                    <a:pt x="293" y="292"/>
                  </a:moveTo>
                  <a:lnTo>
                    <a:pt x="291" y="292"/>
                  </a:lnTo>
                  <a:lnTo>
                    <a:pt x="285" y="290"/>
                  </a:lnTo>
                  <a:lnTo>
                    <a:pt x="274" y="287"/>
                  </a:lnTo>
                  <a:lnTo>
                    <a:pt x="262" y="283"/>
                  </a:lnTo>
                  <a:lnTo>
                    <a:pt x="247" y="281"/>
                  </a:lnTo>
                  <a:lnTo>
                    <a:pt x="232" y="279"/>
                  </a:lnTo>
                  <a:lnTo>
                    <a:pt x="217" y="277"/>
                  </a:lnTo>
                  <a:lnTo>
                    <a:pt x="205" y="279"/>
                  </a:lnTo>
                  <a:lnTo>
                    <a:pt x="205" y="273"/>
                  </a:lnTo>
                  <a:lnTo>
                    <a:pt x="200" y="258"/>
                  </a:lnTo>
                  <a:lnTo>
                    <a:pt x="194" y="235"/>
                  </a:lnTo>
                  <a:lnTo>
                    <a:pt x="179" y="205"/>
                  </a:lnTo>
                  <a:lnTo>
                    <a:pt x="169" y="188"/>
                  </a:lnTo>
                  <a:lnTo>
                    <a:pt x="154" y="171"/>
                  </a:lnTo>
                  <a:lnTo>
                    <a:pt x="137" y="152"/>
                  </a:lnTo>
                  <a:lnTo>
                    <a:pt x="118" y="135"/>
                  </a:lnTo>
                  <a:lnTo>
                    <a:pt x="95" y="116"/>
                  </a:lnTo>
                  <a:lnTo>
                    <a:pt x="67" y="97"/>
                  </a:lnTo>
                  <a:lnTo>
                    <a:pt x="36" y="78"/>
                  </a:lnTo>
                  <a:lnTo>
                    <a:pt x="0" y="61"/>
                  </a:lnTo>
                  <a:lnTo>
                    <a:pt x="2" y="59"/>
                  </a:lnTo>
                  <a:lnTo>
                    <a:pt x="6" y="55"/>
                  </a:lnTo>
                  <a:lnTo>
                    <a:pt x="10" y="47"/>
                  </a:lnTo>
                  <a:lnTo>
                    <a:pt x="19" y="38"/>
                  </a:lnTo>
                  <a:lnTo>
                    <a:pt x="25" y="28"/>
                  </a:lnTo>
                  <a:lnTo>
                    <a:pt x="32" y="19"/>
                  </a:lnTo>
                  <a:lnTo>
                    <a:pt x="38" y="9"/>
                  </a:lnTo>
                  <a:lnTo>
                    <a:pt x="42" y="0"/>
                  </a:lnTo>
                  <a:lnTo>
                    <a:pt x="53" y="4"/>
                  </a:lnTo>
                  <a:lnTo>
                    <a:pt x="78" y="15"/>
                  </a:lnTo>
                  <a:lnTo>
                    <a:pt x="95" y="25"/>
                  </a:lnTo>
                  <a:lnTo>
                    <a:pt x="114" y="36"/>
                  </a:lnTo>
                  <a:lnTo>
                    <a:pt x="135" y="49"/>
                  </a:lnTo>
                  <a:lnTo>
                    <a:pt x="156" y="66"/>
                  </a:lnTo>
                  <a:lnTo>
                    <a:pt x="179" y="85"/>
                  </a:lnTo>
                  <a:lnTo>
                    <a:pt x="200" y="104"/>
                  </a:lnTo>
                  <a:lnTo>
                    <a:pt x="222" y="129"/>
                  </a:lnTo>
                  <a:lnTo>
                    <a:pt x="243" y="154"/>
                  </a:lnTo>
                  <a:lnTo>
                    <a:pt x="260" y="184"/>
                  </a:lnTo>
                  <a:lnTo>
                    <a:pt x="274" y="218"/>
                  </a:lnTo>
                  <a:lnTo>
                    <a:pt x="281" y="235"/>
                  </a:lnTo>
                  <a:lnTo>
                    <a:pt x="287" y="254"/>
                  </a:lnTo>
                  <a:lnTo>
                    <a:pt x="291" y="273"/>
                  </a:lnTo>
                  <a:lnTo>
                    <a:pt x="293" y="29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7" name="Freeform 173"/>
            <p:cNvSpPr>
              <a:spLocks/>
            </p:cNvSpPr>
            <p:nvPr/>
          </p:nvSpPr>
          <p:spPr bwMode="auto">
            <a:xfrm>
              <a:off x="8041" y="2649"/>
              <a:ext cx="669" cy="628"/>
            </a:xfrm>
            <a:custGeom>
              <a:avLst/>
              <a:gdLst/>
              <a:ahLst/>
              <a:cxnLst>
                <a:cxn ang="0">
                  <a:pos x="429" y="488"/>
                </a:cxn>
                <a:cxn ang="0">
                  <a:pos x="391" y="463"/>
                </a:cxn>
                <a:cxn ang="0">
                  <a:pos x="327" y="429"/>
                </a:cxn>
                <a:cxn ang="0">
                  <a:pos x="306" y="351"/>
                </a:cxn>
                <a:cxn ang="0">
                  <a:pos x="266" y="260"/>
                </a:cxn>
                <a:cxn ang="0">
                  <a:pos x="211" y="182"/>
                </a:cxn>
                <a:cxn ang="0">
                  <a:pos x="167" y="142"/>
                </a:cxn>
                <a:cxn ang="0">
                  <a:pos x="112" y="108"/>
                </a:cxn>
                <a:cxn ang="0">
                  <a:pos x="49" y="87"/>
                </a:cxn>
                <a:cxn ang="0">
                  <a:pos x="0" y="81"/>
                </a:cxn>
                <a:cxn ang="0">
                  <a:pos x="11" y="59"/>
                </a:cxn>
                <a:cxn ang="0">
                  <a:pos x="25" y="32"/>
                </a:cxn>
                <a:cxn ang="0">
                  <a:pos x="34" y="19"/>
                </a:cxn>
                <a:cxn ang="0">
                  <a:pos x="40" y="13"/>
                </a:cxn>
                <a:cxn ang="0">
                  <a:pos x="47" y="11"/>
                </a:cxn>
                <a:cxn ang="0">
                  <a:pos x="106" y="2"/>
                </a:cxn>
                <a:cxn ang="0">
                  <a:pos x="192" y="5"/>
                </a:cxn>
                <a:cxn ang="0">
                  <a:pos x="268" y="21"/>
                </a:cxn>
                <a:cxn ang="0">
                  <a:pos x="346" y="62"/>
                </a:cxn>
                <a:cxn ang="0">
                  <a:pos x="382" y="95"/>
                </a:cxn>
                <a:cxn ang="0">
                  <a:pos x="446" y="180"/>
                </a:cxn>
                <a:cxn ang="0">
                  <a:pos x="517" y="323"/>
                </a:cxn>
                <a:cxn ang="0">
                  <a:pos x="581" y="469"/>
                </a:cxn>
                <a:cxn ang="0">
                  <a:pos x="636" y="573"/>
                </a:cxn>
                <a:cxn ang="0">
                  <a:pos x="669" y="628"/>
                </a:cxn>
                <a:cxn ang="0">
                  <a:pos x="648" y="623"/>
                </a:cxn>
                <a:cxn ang="0">
                  <a:pos x="600" y="604"/>
                </a:cxn>
                <a:cxn ang="0">
                  <a:pos x="557" y="568"/>
                </a:cxn>
                <a:cxn ang="0">
                  <a:pos x="522" y="507"/>
                </a:cxn>
                <a:cxn ang="0">
                  <a:pos x="446" y="332"/>
                </a:cxn>
                <a:cxn ang="0">
                  <a:pos x="397" y="224"/>
                </a:cxn>
                <a:cxn ang="0">
                  <a:pos x="355" y="161"/>
                </a:cxn>
                <a:cxn ang="0">
                  <a:pos x="310" y="110"/>
                </a:cxn>
                <a:cxn ang="0">
                  <a:pos x="268" y="83"/>
                </a:cxn>
                <a:cxn ang="0">
                  <a:pos x="215" y="64"/>
                </a:cxn>
                <a:cxn ang="0">
                  <a:pos x="144" y="55"/>
                </a:cxn>
                <a:cxn ang="0">
                  <a:pos x="135" y="64"/>
                </a:cxn>
                <a:cxn ang="0">
                  <a:pos x="207" y="102"/>
                </a:cxn>
                <a:cxn ang="0">
                  <a:pos x="266" y="148"/>
                </a:cxn>
                <a:cxn ang="0">
                  <a:pos x="308" y="203"/>
                </a:cxn>
                <a:cxn ang="0">
                  <a:pos x="351" y="275"/>
                </a:cxn>
                <a:cxn ang="0">
                  <a:pos x="414" y="423"/>
                </a:cxn>
                <a:cxn ang="0">
                  <a:pos x="437" y="495"/>
                </a:cxn>
              </a:cxnLst>
              <a:rect l="0" t="0" r="r" b="b"/>
              <a:pathLst>
                <a:path w="669" h="628">
                  <a:moveTo>
                    <a:pt x="437" y="495"/>
                  </a:moveTo>
                  <a:lnTo>
                    <a:pt x="435" y="495"/>
                  </a:lnTo>
                  <a:lnTo>
                    <a:pt x="429" y="488"/>
                  </a:lnTo>
                  <a:lnTo>
                    <a:pt x="420" y="482"/>
                  </a:lnTo>
                  <a:lnTo>
                    <a:pt x="408" y="473"/>
                  </a:lnTo>
                  <a:lnTo>
                    <a:pt x="391" y="463"/>
                  </a:lnTo>
                  <a:lnTo>
                    <a:pt x="374" y="450"/>
                  </a:lnTo>
                  <a:lnTo>
                    <a:pt x="353" y="440"/>
                  </a:lnTo>
                  <a:lnTo>
                    <a:pt x="327" y="429"/>
                  </a:lnTo>
                  <a:lnTo>
                    <a:pt x="325" y="414"/>
                  </a:lnTo>
                  <a:lnTo>
                    <a:pt x="315" y="376"/>
                  </a:lnTo>
                  <a:lnTo>
                    <a:pt x="306" y="351"/>
                  </a:lnTo>
                  <a:lnTo>
                    <a:pt x="296" y="321"/>
                  </a:lnTo>
                  <a:lnTo>
                    <a:pt x="283" y="292"/>
                  </a:lnTo>
                  <a:lnTo>
                    <a:pt x="266" y="260"/>
                  </a:lnTo>
                  <a:lnTo>
                    <a:pt x="247" y="228"/>
                  </a:lnTo>
                  <a:lnTo>
                    <a:pt x="224" y="197"/>
                  </a:lnTo>
                  <a:lnTo>
                    <a:pt x="211" y="182"/>
                  </a:lnTo>
                  <a:lnTo>
                    <a:pt x="196" y="167"/>
                  </a:lnTo>
                  <a:lnTo>
                    <a:pt x="182" y="155"/>
                  </a:lnTo>
                  <a:lnTo>
                    <a:pt x="167" y="142"/>
                  </a:lnTo>
                  <a:lnTo>
                    <a:pt x="150" y="129"/>
                  </a:lnTo>
                  <a:lnTo>
                    <a:pt x="131" y="119"/>
                  </a:lnTo>
                  <a:lnTo>
                    <a:pt x="112" y="108"/>
                  </a:lnTo>
                  <a:lnTo>
                    <a:pt x="93" y="100"/>
                  </a:lnTo>
                  <a:lnTo>
                    <a:pt x="72" y="93"/>
                  </a:lnTo>
                  <a:lnTo>
                    <a:pt x="49" y="87"/>
                  </a:lnTo>
                  <a:lnTo>
                    <a:pt x="25" y="83"/>
                  </a:lnTo>
                  <a:lnTo>
                    <a:pt x="0" y="81"/>
                  </a:lnTo>
                  <a:lnTo>
                    <a:pt x="0" y="81"/>
                  </a:lnTo>
                  <a:lnTo>
                    <a:pt x="2" y="74"/>
                  </a:lnTo>
                  <a:lnTo>
                    <a:pt x="6" y="68"/>
                  </a:lnTo>
                  <a:lnTo>
                    <a:pt x="11" y="59"/>
                  </a:lnTo>
                  <a:lnTo>
                    <a:pt x="15" y="51"/>
                  </a:lnTo>
                  <a:lnTo>
                    <a:pt x="21" y="40"/>
                  </a:lnTo>
                  <a:lnTo>
                    <a:pt x="25" y="32"/>
                  </a:lnTo>
                  <a:lnTo>
                    <a:pt x="30" y="21"/>
                  </a:lnTo>
                  <a:lnTo>
                    <a:pt x="32" y="19"/>
                  </a:lnTo>
                  <a:lnTo>
                    <a:pt x="34" y="19"/>
                  </a:lnTo>
                  <a:lnTo>
                    <a:pt x="36" y="17"/>
                  </a:lnTo>
                  <a:lnTo>
                    <a:pt x="38" y="15"/>
                  </a:lnTo>
                  <a:lnTo>
                    <a:pt x="40" y="13"/>
                  </a:lnTo>
                  <a:lnTo>
                    <a:pt x="44" y="13"/>
                  </a:lnTo>
                  <a:lnTo>
                    <a:pt x="44" y="11"/>
                  </a:lnTo>
                  <a:lnTo>
                    <a:pt x="47" y="11"/>
                  </a:lnTo>
                  <a:lnTo>
                    <a:pt x="55" y="9"/>
                  </a:lnTo>
                  <a:lnTo>
                    <a:pt x="74" y="5"/>
                  </a:lnTo>
                  <a:lnTo>
                    <a:pt x="106" y="2"/>
                  </a:lnTo>
                  <a:lnTo>
                    <a:pt x="146" y="0"/>
                  </a:lnTo>
                  <a:lnTo>
                    <a:pt x="169" y="2"/>
                  </a:lnTo>
                  <a:lnTo>
                    <a:pt x="192" y="5"/>
                  </a:lnTo>
                  <a:lnTo>
                    <a:pt x="218" y="9"/>
                  </a:lnTo>
                  <a:lnTo>
                    <a:pt x="243" y="13"/>
                  </a:lnTo>
                  <a:lnTo>
                    <a:pt x="268" y="21"/>
                  </a:lnTo>
                  <a:lnTo>
                    <a:pt x="296" y="32"/>
                  </a:lnTo>
                  <a:lnTo>
                    <a:pt x="321" y="47"/>
                  </a:lnTo>
                  <a:lnTo>
                    <a:pt x="346" y="62"/>
                  </a:lnTo>
                  <a:lnTo>
                    <a:pt x="359" y="72"/>
                  </a:lnTo>
                  <a:lnTo>
                    <a:pt x="370" y="83"/>
                  </a:lnTo>
                  <a:lnTo>
                    <a:pt x="382" y="95"/>
                  </a:lnTo>
                  <a:lnTo>
                    <a:pt x="395" y="108"/>
                  </a:lnTo>
                  <a:lnTo>
                    <a:pt x="420" y="142"/>
                  </a:lnTo>
                  <a:lnTo>
                    <a:pt x="446" y="180"/>
                  </a:lnTo>
                  <a:lnTo>
                    <a:pt x="469" y="224"/>
                  </a:lnTo>
                  <a:lnTo>
                    <a:pt x="494" y="273"/>
                  </a:lnTo>
                  <a:lnTo>
                    <a:pt x="517" y="323"/>
                  </a:lnTo>
                  <a:lnTo>
                    <a:pt x="541" y="381"/>
                  </a:lnTo>
                  <a:lnTo>
                    <a:pt x="560" y="425"/>
                  </a:lnTo>
                  <a:lnTo>
                    <a:pt x="581" y="469"/>
                  </a:lnTo>
                  <a:lnTo>
                    <a:pt x="600" y="507"/>
                  </a:lnTo>
                  <a:lnTo>
                    <a:pt x="619" y="543"/>
                  </a:lnTo>
                  <a:lnTo>
                    <a:pt x="636" y="573"/>
                  </a:lnTo>
                  <a:lnTo>
                    <a:pt x="650" y="598"/>
                  </a:lnTo>
                  <a:lnTo>
                    <a:pt x="661" y="617"/>
                  </a:lnTo>
                  <a:lnTo>
                    <a:pt x="669" y="628"/>
                  </a:lnTo>
                  <a:lnTo>
                    <a:pt x="667" y="628"/>
                  </a:lnTo>
                  <a:lnTo>
                    <a:pt x="659" y="626"/>
                  </a:lnTo>
                  <a:lnTo>
                    <a:pt x="648" y="623"/>
                  </a:lnTo>
                  <a:lnTo>
                    <a:pt x="634" y="619"/>
                  </a:lnTo>
                  <a:lnTo>
                    <a:pt x="617" y="613"/>
                  </a:lnTo>
                  <a:lnTo>
                    <a:pt x="600" y="604"/>
                  </a:lnTo>
                  <a:lnTo>
                    <a:pt x="583" y="594"/>
                  </a:lnTo>
                  <a:lnTo>
                    <a:pt x="568" y="581"/>
                  </a:lnTo>
                  <a:lnTo>
                    <a:pt x="557" y="568"/>
                  </a:lnTo>
                  <a:lnTo>
                    <a:pt x="547" y="552"/>
                  </a:lnTo>
                  <a:lnTo>
                    <a:pt x="534" y="530"/>
                  </a:lnTo>
                  <a:lnTo>
                    <a:pt x="522" y="507"/>
                  </a:lnTo>
                  <a:lnTo>
                    <a:pt x="498" y="452"/>
                  </a:lnTo>
                  <a:lnTo>
                    <a:pt x="471" y="393"/>
                  </a:lnTo>
                  <a:lnTo>
                    <a:pt x="446" y="332"/>
                  </a:lnTo>
                  <a:lnTo>
                    <a:pt x="420" y="273"/>
                  </a:lnTo>
                  <a:lnTo>
                    <a:pt x="408" y="247"/>
                  </a:lnTo>
                  <a:lnTo>
                    <a:pt x="397" y="224"/>
                  </a:lnTo>
                  <a:lnTo>
                    <a:pt x="386" y="203"/>
                  </a:lnTo>
                  <a:lnTo>
                    <a:pt x="374" y="188"/>
                  </a:lnTo>
                  <a:lnTo>
                    <a:pt x="355" y="161"/>
                  </a:lnTo>
                  <a:lnTo>
                    <a:pt x="334" y="135"/>
                  </a:lnTo>
                  <a:lnTo>
                    <a:pt x="323" y="123"/>
                  </a:lnTo>
                  <a:lnTo>
                    <a:pt x="310" y="110"/>
                  </a:lnTo>
                  <a:lnTo>
                    <a:pt x="298" y="100"/>
                  </a:lnTo>
                  <a:lnTo>
                    <a:pt x="283" y="91"/>
                  </a:lnTo>
                  <a:lnTo>
                    <a:pt x="268" y="83"/>
                  </a:lnTo>
                  <a:lnTo>
                    <a:pt x="251" y="74"/>
                  </a:lnTo>
                  <a:lnTo>
                    <a:pt x="234" y="68"/>
                  </a:lnTo>
                  <a:lnTo>
                    <a:pt x="215" y="64"/>
                  </a:lnTo>
                  <a:lnTo>
                    <a:pt x="194" y="59"/>
                  </a:lnTo>
                  <a:lnTo>
                    <a:pt x="169" y="57"/>
                  </a:lnTo>
                  <a:lnTo>
                    <a:pt x="144" y="55"/>
                  </a:lnTo>
                  <a:lnTo>
                    <a:pt x="116" y="57"/>
                  </a:lnTo>
                  <a:lnTo>
                    <a:pt x="120" y="57"/>
                  </a:lnTo>
                  <a:lnTo>
                    <a:pt x="135" y="64"/>
                  </a:lnTo>
                  <a:lnTo>
                    <a:pt x="154" y="72"/>
                  </a:lnTo>
                  <a:lnTo>
                    <a:pt x="180" y="85"/>
                  </a:lnTo>
                  <a:lnTo>
                    <a:pt x="207" y="102"/>
                  </a:lnTo>
                  <a:lnTo>
                    <a:pt x="237" y="123"/>
                  </a:lnTo>
                  <a:lnTo>
                    <a:pt x="251" y="135"/>
                  </a:lnTo>
                  <a:lnTo>
                    <a:pt x="266" y="148"/>
                  </a:lnTo>
                  <a:lnTo>
                    <a:pt x="281" y="165"/>
                  </a:lnTo>
                  <a:lnTo>
                    <a:pt x="294" y="182"/>
                  </a:lnTo>
                  <a:lnTo>
                    <a:pt x="308" y="203"/>
                  </a:lnTo>
                  <a:lnTo>
                    <a:pt x="323" y="224"/>
                  </a:lnTo>
                  <a:lnTo>
                    <a:pt x="338" y="250"/>
                  </a:lnTo>
                  <a:lnTo>
                    <a:pt x="351" y="275"/>
                  </a:lnTo>
                  <a:lnTo>
                    <a:pt x="374" y="328"/>
                  </a:lnTo>
                  <a:lnTo>
                    <a:pt x="395" y="378"/>
                  </a:lnTo>
                  <a:lnTo>
                    <a:pt x="414" y="423"/>
                  </a:lnTo>
                  <a:lnTo>
                    <a:pt x="427" y="461"/>
                  </a:lnTo>
                  <a:lnTo>
                    <a:pt x="435" y="486"/>
                  </a:lnTo>
                  <a:lnTo>
                    <a:pt x="437" y="4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8" name="Freeform 174"/>
            <p:cNvSpPr>
              <a:spLocks/>
            </p:cNvSpPr>
            <p:nvPr/>
          </p:nvSpPr>
          <p:spPr bwMode="auto">
            <a:xfrm>
              <a:off x="7361" y="2542"/>
              <a:ext cx="1577" cy="741"/>
            </a:xfrm>
            <a:custGeom>
              <a:avLst/>
              <a:gdLst/>
              <a:ahLst/>
              <a:cxnLst>
                <a:cxn ang="0">
                  <a:pos x="579" y="156"/>
                </a:cxn>
                <a:cxn ang="0">
                  <a:pos x="537" y="190"/>
                </a:cxn>
                <a:cxn ang="0">
                  <a:pos x="456" y="190"/>
                </a:cxn>
                <a:cxn ang="0">
                  <a:pos x="384" y="158"/>
                </a:cxn>
                <a:cxn ang="0">
                  <a:pos x="349" y="101"/>
                </a:cxn>
                <a:cxn ang="0">
                  <a:pos x="365" y="76"/>
                </a:cxn>
                <a:cxn ang="0">
                  <a:pos x="359" y="69"/>
                </a:cxn>
                <a:cxn ang="0">
                  <a:pos x="264" y="59"/>
                </a:cxn>
                <a:cxn ang="0">
                  <a:pos x="182" y="46"/>
                </a:cxn>
                <a:cxn ang="0">
                  <a:pos x="146" y="71"/>
                </a:cxn>
                <a:cxn ang="0">
                  <a:pos x="121" y="86"/>
                </a:cxn>
                <a:cxn ang="0">
                  <a:pos x="42" y="86"/>
                </a:cxn>
                <a:cxn ang="0">
                  <a:pos x="2" y="120"/>
                </a:cxn>
                <a:cxn ang="0">
                  <a:pos x="0" y="177"/>
                </a:cxn>
                <a:cxn ang="0">
                  <a:pos x="17" y="183"/>
                </a:cxn>
                <a:cxn ang="0">
                  <a:pos x="91" y="173"/>
                </a:cxn>
                <a:cxn ang="0">
                  <a:pos x="156" y="200"/>
                </a:cxn>
                <a:cxn ang="0">
                  <a:pos x="241" y="295"/>
                </a:cxn>
                <a:cxn ang="0">
                  <a:pos x="353" y="435"/>
                </a:cxn>
                <a:cxn ang="0">
                  <a:pos x="437" y="509"/>
                </a:cxn>
                <a:cxn ang="0">
                  <a:pos x="545" y="534"/>
                </a:cxn>
                <a:cxn ang="0">
                  <a:pos x="594" y="515"/>
                </a:cxn>
                <a:cxn ang="0">
                  <a:pos x="541" y="462"/>
                </a:cxn>
                <a:cxn ang="0">
                  <a:pos x="435" y="390"/>
                </a:cxn>
                <a:cxn ang="0">
                  <a:pos x="346" y="338"/>
                </a:cxn>
                <a:cxn ang="0">
                  <a:pos x="285" y="281"/>
                </a:cxn>
                <a:cxn ang="0">
                  <a:pos x="190" y="185"/>
                </a:cxn>
                <a:cxn ang="0">
                  <a:pos x="80" y="145"/>
                </a:cxn>
                <a:cxn ang="0">
                  <a:pos x="45" y="150"/>
                </a:cxn>
                <a:cxn ang="0">
                  <a:pos x="38" y="156"/>
                </a:cxn>
                <a:cxn ang="0">
                  <a:pos x="36" y="145"/>
                </a:cxn>
                <a:cxn ang="0">
                  <a:pos x="42" y="120"/>
                </a:cxn>
                <a:cxn ang="0">
                  <a:pos x="118" y="116"/>
                </a:cxn>
                <a:cxn ang="0">
                  <a:pos x="163" y="112"/>
                </a:cxn>
                <a:cxn ang="0">
                  <a:pos x="186" y="82"/>
                </a:cxn>
                <a:cxn ang="0">
                  <a:pos x="258" y="97"/>
                </a:cxn>
                <a:cxn ang="0">
                  <a:pos x="319" y="105"/>
                </a:cxn>
                <a:cxn ang="0">
                  <a:pos x="336" y="156"/>
                </a:cxn>
                <a:cxn ang="0">
                  <a:pos x="399" y="211"/>
                </a:cxn>
                <a:cxn ang="0">
                  <a:pos x="526" y="236"/>
                </a:cxn>
                <a:cxn ang="0">
                  <a:pos x="591" y="209"/>
                </a:cxn>
                <a:cxn ang="0">
                  <a:pos x="653" y="122"/>
                </a:cxn>
                <a:cxn ang="0">
                  <a:pos x="678" y="82"/>
                </a:cxn>
                <a:cxn ang="0">
                  <a:pos x="724" y="61"/>
                </a:cxn>
                <a:cxn ang="0">
                  <a:pos x="870" y="55"/>
                </a:cxn>
                <a:cxn ang="0">
                  <a:pos x="1033" y="112"/>
                </a:cxn>
                <a:cxn ang="0">
                  <a:pos x="1153" y="226"/>
                </a:cxn>
                <a:cxn ang="0">
                  <a:pos x="1250" y="405"/>
                </a:cxn>
                <a:cxn ang="0">
                  <a:pos x="1360" y="625"/>
                </a:cxn>
                <a:cxn ang="0">
                  <a:pos x="1440" y="722"/>
                </a:cxn>
                <a:cxn ang="0">
                  <a:pos x="1508" y="741"/>
                </a:cxn>
                <a:cxn ang="0">
                  <a:pos x="1575" y="701"/>
                </a:cxn>
                <a:cxn ang="0">
                  <a:pos x="1525" y="701"/>
                </a:cxn>
                <a:cxn ang="0">
                  <a:pos x="1459" y="648"/>
                </a:cxn>
                <a:cxn ang="0">
                  <a:pos x="1375" y="479"/>
                </a:cxn>
                <a:cxn ang="0">
                  <a:pos x="1223" y="207"/>
                </a:cxn>
                <a:cxn ang="0">
                  <a:pos x="1130" y="109"/>
                </a:cxn>
                <a:cxn ang="0">
                  <a:pos x="980" y="25"/>
                </a:cxn>
                <a:cxn ang="0">
                  <a:pos x="790" y="0"/>
                </a:cxn>
                <a:cxn ang="0">
                  <a:pos x="667" y="25"/>
                </a:cxn>
              </a:cxnLst>
              <a:rect l="0" t="0" r="r" b="b"/>
              <a:pathLst>
                <a:path w="1577" h="741">
                  <a:moveTo>
                    <a:pt x="634" y="48"/>
                  </a:moveTo>
                  <a:lnTo>
                    <a:pt x="619" y="80"/>
                  </a:lnTo>
                  <a:lnTo>
                    <a:pt x="606" y="109"/>
                  </a:lnTo>
                  <a:lnTo>
                    <a:pt x="594" y="135"/>
                  </a:lnTo>
                  <a:lnTo>
                    <a:pt x="579" y="156"/>
                  </a:lnTo>
                  <a:lnTo>
                    <a:pt x="572" y="166"/>
                  </a:lnTo>
                  <a:lnTo>
                    <a:pt x="564" y="175"/>
                  </a:lnTo>
                  <a:lnTo>
                    <a:pt x="556" y="181"/>
                  </a:lnTo>
                  <a:lnTo>
                    <a:pt x="545" y="185"/>
                  </a:lnTo>
                  <a:lnTo>
                    <a:pt x="537" y="190"/>
                  </a:lnTo>
                  <a:lnTo>
                    <a:pt x="524" y="194"/>
                  </a:lnTo>
                  <a:lnTo>
                    <a:pt x="513" y="196"/>
                  </a:lnTo>
                  <a:lnTo>
                    <a:pt x="501" y="196"/>
                  </a:lnTo>
                  <a:lnTo>
                    <a:pt x="477" y="194"/>
                  </a:lnTo>
                  <a:lnTo>
                    <a:pt x="456" y="190"/>
                  </a:lnTo>
                  <a:lnTo>
                    <a:pt x="437" y="185"/>
                  </a:lnTo>
                  <a:lnTo>
                    <a:pt x="422" y="179"/>
                  </a:lnTo>
                  <a:lnTo>
                    <a:pt x="408" y="173"/>
                  </a:lnTo>
                  <a:lnTo>
                    <a:pt x="395" y="166"/>
                  </a:lnTo>
                  <a:lnTo>
                    <a:pt x="384" y="158"/>
                  </a:lnTo>
                  <a:lnTo>
                    <a:pt x="376" y="150"/>
                  </a:lnTo>
                  <a:lnTo>
                    <a:pt x="361" y="133"/>
                  </a:lnTo>
                  <a:lnTo>
                    <a:pt x="353" y="120"/>
                  </a:lnTo>
                  <a:lnTo>
                    <a:pt x="349" y="107"/>
                  </a:lnTo>
                  <a:lnTo>
                    <a:pt x="349" y="101"/>
                  </a:lnTo>
                  <a:lnTo>
                    <a:pt x="349" y="95"/>
                  </a:lnTo>
                  <a:lnTo>
                    <a:pt x="351" y="88"/>
                  </a:lnTo>
                  <a:lnTo>
                    <a:pt x="355" y="84"/>
                  </a:lnTo>
                  <a:lnTo>
                    <a:pt x="359" y="80"/>
                  </a:lnTo>
                  <a:lnTo>
                    <a:pt x="365" y="76"/>
                  </a:lnTo>
                  <a:lnTo>
                    <a:pt x="370" y="71"/>
                  </a:lnTo>
                  <a:lnTo>
                    <a:pt x="372" y="69"/>
                  </a:lnTo>
                  <a:lnTo>
                    <a:pt x="374" y="69"/>
                  </a:lnTo>
                  <a:lnTo>
                    <a:pt x="368" y="69"/>
                  </a:lnTo>
                  <a:lnTo>
                    <a:pt x="359" y="69"/>
                  </a:lnTo>
                  <a:lnTo>
                    <a:pt x="346" y="69"/>
                  </a:lnTo>
                  <a:lnTo>
                    <a:pt x="330" y="69"/>
                  </a:lnTo>
                  <a:lnTo>
                    <a:pt x="311" y="67"/>
                  </a:lnTo>
                  <a:lnTo>
                    <a:pt x="289" y="63"/>
                  </a:lnTo>
                  <a:lnTo>
                    <a:pt x="264" y="59"/>
                  </a:lnTo>
                  <a:lnTo>
                    <a:pt x="239" y="52"/>
                  </a:lnTo>
                  <a:lnTo>
                    <a:pt x="222" y="48"/>
                  </a:lnTo>
                  <a:lnTo>
                    <a:pt x="207" y="46"/>
                  </a:lnTo>
                  <a:lnTo>
                    <a:pt x="192" y="44"/>
                  </a:lnTo>
                  <a:lnTo>
                    <a:pt x="182" y="46"/>
                  </a:lnTo>
                  <a:lnTo>
                    <a:pt x="171" y="48"/>
                  </a:lnTo>
                  <a:lnTo>
                    <a:pt x="165" y="52"/>
                  </a:lnTo>
                  <a:lnTo>
                    <a:pt x="159" y="57"/>
                  </a:lnTo>
                  <a:lnTo>
                    <a:pt x="152" y="61"/>
                  </a:lnTo>
                  <a:lnTo>
                    <a:pt x="146" y="71"/>
                  </a:lnTo>
                  <a:lnTo>
                    <a:pt x="142" y="80"/>
                  </a:lnTo>
                  <a:lnTo>
                    <a:pt x="140" y="88"/>
                  </a:lnTo>
                  <a:lnTo>
                    <a:pt x="140" y="90"/>
                  </a:lnTo>
                  <a:lnTo>
                    <a:pt x="135" y="90"/>
                  </a:lnTo>
                  <a:lnTo>
                    <a:pt x="121" y="86"/>
                  </a:lnTo>
                  <a:lnTo>
                    <a:pt x="102" y="84"/>
                  </a:lnTo>
                  <a:lnTo>
                    <a:pt x="78" y="82"/>
                  </a:lnTo>
                  <a:lnTo>
                    <a:pt x="66" y="82"/>
                  </a:lnTo>
                  <a:lnTo>
                    <a:pt x="53" y="84"/>
                  </a:lnTo>
                  <a:lnTo>
                    <a:pt x="42" y="86"/>
                  </a:lnTo>
                  <a:lnTo>
                    <a:pt x="32" y="90"/>
                  </a:lnTo>
                  <a:lnTo>
                    <a:pt x="21" y="95"/>
                  </a:lnTo>
                  <a:lnTo>
                    <a:pt x="13" y="101"/>
                  </a:lnTo>
                  <a:lnTo>
                    <a:pt x="7" y="109"/>
                  </a:lnTo>
                  <a:lnTo>
                    <a:pt x="2" y="120"/>
                  </a:lnTo>
                  <a:lnTo>
                    <a:pt x="0" y="133"/>
                  </a:lnTo>
                  <a:lnTo>
                    <a:pt x="0" y="143"/>
                  </a:lnTo>
                  <a:lnTo>
                    <a:pt x="0" y="156"/>
                  </a:lnTo>
                  <a:lnTo>
                    <a:pt x="0" y="166"/>
                  </a:lnTo>
                  <a:lnTo>
                    <a:pt x="0" y="177"/>
                  </a:lnTo>
                  <a:lnTo>
                    <a:pt x="0" y="183"/>
                  </a:lnTo>
                  <a:lnTo>
                    <a:pt x="2" y="190"/>
                  </a:lnTo>
                  <a:lnTo>
                    <a:pt x="2" y="190"/>
                  </a:lnTo>
                  <a:lnTo>
                    <a:pt x="7" y="190"/>
                  </a:lnTo>
                  <a:lnTo>
                    <a:pt x="17" y="183"/>
                  </a:lnTo>
                  <a:lnTo>
                    <a:pt x="34" y="179"/>
                  </a:lnTo>
                  <a:lnTo>
                    <a:pt x="55" y="175"/>
                  </a:lnTo>
                  <a:lnTo>
                    <a:pt x="66" y="173"/>
                  </a:lnTo>
                  <a:lnTo>
                    <a:pt x="78" y="173"/>
                  </a:lnTo>
                  <a:lnTo>
                    <a:pt x="91" y="173"/>
                  </a:lnTo>
                  <a:lnTo>
                    <a:pt x="104" y="175"/>
                  </a:lnTo>
                  <a:lnTo>
                    <a:pt x="118" y="179"/>
                  </a:lnTo>
                  <a:lnTo>
                    <a:pt x="131" y="183"/>
                  </a:lnTo>
                  <a:lnTo>
                    <a:pt x="144" y="190"/>
                  </a:lnTo>
                  <a:lnTo>
                    <a:pt x="156" y="200"/>
                  </a:lnTo>
                  <a:lnTo>
                    <a:pt x="178" y="217"/>
                  </a:lnTo>
                  <a:lnTo>
                    <a:pt x="194" y="236"/>
                  </a:lnTo>
                  <a:lnTo>
                    <a:pt x="209" y="253"/>
                  </a:lnTo>
                  <a:lnTo>
                    <a:pt x="224" y="274"/>
                  </a:lnTo>
                  <a:lnTo>
                    <a:pt x="241" y="295"/>
                  </a:lnTo>
                  <a:lnTo>
                    <a:pt x="260" y="321"/>
                  </a:lnTo>
                  <a:lnTo>
                    <a:pt x="281" y="348"/>
                  </a:lnTo>
                  <a:lnTo>
                    <a:pt x="311" y="382"/>
                  </a:lnTo>
                  <a:lnTo>
                    <a:pt x="330" y="405"/>
                  </a:lnTo>
                  <a:lnTo>
                    <a:pt x="353" y="435"/>
                  </a:lnTo>
                  <a:lnTo>
                    <a:pt x="368" y="449"/>
                  </a:lnTo>
                  <a:lnTo>
                    <a:pt x="382" y="464"/>
                  </a:lnTo>
                  <a:lnTo>
                    <a:pt x="399" y="481"/>
                  </a:lnTo>
                  <a:lnTo>
                    <a:pt x="418" y="494"/>
                  </a:lnTo>
                  <a:lnTo>
                    <a:pt x="437" y="509"/>
                  </a:lnTo>
                  <a:lnTo>
                    <a:pt x="456" y="519"/>
                  </a:lnTo>
                  <a:lnTo>
                    <a:pt x="477" y="528"/>
                  </a:lnTo>
                  <a:lnTo>
                    <a:pt x="499" y="534"/>
                  </a:lnTo>
                  <a:lnTo>
                    <a:pt x="522" y="536"/>
                  </a:lnTo>
                  <a:lnTo>
                    <a:pt x="545" y="534"/>
                  </a:lnTo>
                  <a:lnTo>
                    <a:pt x="558" y="532"/>
                  </a:lnTo>
                  <a:lnTo>
                    <a:pt x="570" y="528"/>
                  </a:lnTo>
                  <a:lnTo>
                    <a:pt x="583" y="523"/>
                  </a:lnTo>
                  <a:lnTo>
                    <a:pt x="596" y="517"/>
                  </a:lnTo>
                  <a:lnTo>
                    <a:pt x="594" y="515"/>
                  </a:lnTo>
                  <a:lnTo>
                    <a:pt x="591" y="511"/>
                  </a:lnTo>
                  <a:lnTo>
                    <a:pt x="585" y="502"/>
                  </a:lnTo>
                  <a:lnTo>
                    <a:pt x="575" y="492"/>
                  </a:lnTo>
                  <a:lnTo>
                    <a:pt x="560" y="479"/>
                  </a:lnTo>
                  <a:lnTo>
                    <a:pt x="541" y="462"/>
                  </a:lnTo>
                  <a:lnTo>
                    <a:pt x="518" y="443"/>
                  </a:lnTo>
                  <a:lnTo>
                    <a:pt x="486" y="422"/>
                  </a:lnTo>
                  <a:lnTo>
                    <a:pt x="471" y="411"/>
                  </a:lnTo>
                  <a:lnTo>
                    <a:pt x="454" y="401"/>
                  </a:lnTo>
                  <a:lnTo>
                    <a:pt x="435" y="390"/>
                  </a:lnTo>
                  <a:lnTo>
                    <a:pt x="416" y="382"/>
                  </a:lnTo>
                  <a:lnTo>
                    <a:pt x="397" y="371"/>
                  </a:lnTo>
                  <a:lnTo>
                    <a:pt x="380" y="361"/>
                  </a:lnTo>
                  <a:lnTo>
                    <a:pt x="361" y="348"/>
                  </a:lnTo>
                  <a:lnTo>
                    <a:pt x="346" y="338"/>
                  </a:lnTo>
                  <a:lnTo>
                    <a:pt x="334" y="327"/>
                  </a:lnTo>
                  <a:lnTo>
                    <a:pt x="323" y="316"/>
                  </a:lnTo>
                  <a:lnTo>
                    <a:pt x="311" y="306"/>
                  </a:lnTo>
                  <a:lnTo>
                    <a:pt x="298" y="295"/>
                  </a:lnTo>
                  <a:lnTo>
                    <a:pt x="285" y="281"/>
                  </a:lnTo>
                  <a:lnTo>
                    <a:pt x="268" y="264"/>
                  </a:lnTo>
                  <a:lnTo>
                    <a:pt x="249" y="240"/>
                  </a:lnTo>
                  <a:lnTo>
                    <a:pt x="224" y="213"/>
                  </a:lnTo>
                  <a:lnTo>
                    <a:pt x="209" y="198"/>
                  </a:lnTo>
                  <a:lnTo>
                    <a:pt x="190" y="185"/>
                  </a:lnTo>
                  <a:lnTo>
                    <a:pt x="169" y="173"/>
                  </a:lnTo>
                  <a:lnTo>
                    <a:pt x="144" y="160"/>
                  </a:lnTo>
                  <a:lnTo>
                    <a:pt x="118" y="152"/>
                  </a:lnTo>
                  <a:lnTo>
                    <a:pt x="93" y="145"/>
                  </a:lnTo>
                  <a:lnTo>
                    <a:pt x="80" y="145"/>
                  </a:lnTo>
                  <a:lnTo>
                    <a:pt x="70" y="145"/>
                  </a:lnTo>
                  <a:lnTo>
                    <a:pt x="57" y="145"/>
                  </a:lnTo>
                  <a:lnTo>
                    <a:pt x="47" y="147"/>
                  </a:lnTo>
                  <a:lnTo>
                    <a:pt x="47" y="150"/>
                  </a:lnTo>
                  <a:lnTo>
                    <a:pt x="45" y="150"/>
                  </a:lnTo>
                  <a:lnTo>
                    <a:pt x="42" y="152"/>
                  </a:lnTo>
                  <a:lnTo>
                    <a:pt x="42" y="152"/>
                  </a:lnTo>
                  <a:lnTo>
                    <a:pt x="40" y="154"/>
                  </a:lnTo>
                  <a:lnTo>
                    <a:pt x="40" y="156"/>
                  </a:lnTo>
                  <a:lnTo>
                    <a:pt x="38" y="156"/>
                  </a:lnTo>
                  <a:lnTo>
                    <a:pt x="38" y="158"/>
                  </a:lnTo>
                  <a:lnTo>
                    <a:pt x="38" y="156"/>
                  </a:lnTo>
                  <a:lnTo>
                    <a:pt x="38" y="154"/>
                  </a:lnTo>
                  <a:lnTo>
                    <a:pt x="36" y="150"/>
                  </a:lnTo>
                  <a:lnTo>
                    <a:pt x="36" y="145"/>
                  </a:lnTo>
                  <a:lnTo>
                    <a:pt x="36" y="139"/>
                  </a:lnTo>
                  <a:lnTo>
                    <a:pt x="38" y="135"/>
                  </a:lnTo>
                  <a:lnTo>
                    <a:pt x="38" y="128"/>
                  </a:lnTo>
                  <a:lnTo>
                    <a:pt x="38" y="124"/>
                  </a:lnTo>
                  <a:lnTo>
                    <a:pt x="42" y="120"/>
                  </a:lnTo>
                  <a:lnTo>
                    <a:pt x="51" y="118"/>
                  </a:lnTo>
                  <a:lnTo>
                    <a:pt x="64" y="114"/>
                  </a:lnTo>
                  <a:lnTo>
                    <a:pt x="78" y="114"/>
                  </a:lnTo>
                  <a:lnTo>
                    <a:pt x="97" y="114"/>
                  </a:lnTo>
                  <a:lnTo>
                    <a:pt x="118" y="116"/>
                  </a:lnTo>
                  <a:lnTo>
                    <a:pt x="140" y="120"/>
                  </a:lnTo>
                  <a:lnTo>
                    <a:pt x="163" y="126"/>
                  </a:lnTo>
                  <a:lnTo>
                    <a:pt x="163" y="124"/>
                  </a:lnTo>
                  <a:lnTo>
                    <a:pt x="163" y="118"/>
                  </a:lnTo>
                  <a:lnTo>
                    <a:pt x="163" y="112"/>
                  </a:lnTo>
                  <a:lnTo>
                    <a:pt x="163" y="101"/>
                  </a:lnTo>
                  <a:lnTo>
                    <a:pt x="167" y="93"/>
                  </a:lnTo>
                  <a:lnTo>
                    <a:pt x="173" y="86"/>
                  </a:lnTo>
                  <a:lnTo>
                    <a:pt x="180" y="84"/>
                  </a:lnTo>
                  <a:lnTo>
                    <a:pt x="186" y="82"/>
                  </a:lnTo>
                  <a:lnTo>
                    <a:pt x="192" y="82"/>
                  </a:lnTo>
                  <a:lnTo>
                    <a:pt x="203" y="84"/>
                  </a:lnTo>
                  <a:lnTo>
                    <a:pt x="222" y="88"/>
                  </a:lnTo>
                  <a:lnTo>
                    <a:pt x="241" y="90"/>
                  </a:lnTo>
                  <a:lnTo>
                    <a:pt x="258" y="97"/>
                  </a:lnTo>
                  <a:lnTo>
                    <a:pt x="275" y="99"/>
                  </a:lnTo>
                  <a:lnTo>
                    <a:pt x="289" y="103"/>
                  </a:lnTo>
                  <a:lnTo>
                    <a:pt x="302" y="105"/>
                  </a:lnTo>
                  <a:lnTo>
                    <a:pt x="313" y="107"/>
                  </a:lnTo>
                  <a:lnTo>
                    <a:pt x="319" y="105"/>
                  </a:lnTo>
                  <a:lnTo>
                    <a:pt x="321" y="112"/>
                  </a:lnTo>
                  <a:lnTo>
                    <a:pt x="323" y="124"/>
                  </a:lnTo>
                  <a:lnTo>
                    <a:pt x="325" y="135"/>
                  </a:lnTo>
                  <a:lnTo>
                    <a:pt x="330" y="145"/>
                  </a:lnTo>
                  <a:lnTo>
                    <a:pt x="336" y="156"/>
                  </a:lnTo>
                  <a:lnTo>
                    <a:pt x="344" y="166"/>
                  </a:lnTo>
                  <a:lnTo>
                    <a:pt x="355" y="179"/>
                  </a:lnTo>
                  <a:lnTo>
                    <a:pt x="365" y="190"/>
                  </a:lnTo>
                  <a:lnTo>
                    <a:pt x="382" y="200"/>
                  </a:lnTo>
                  <a:lnTo>
                    <a:pt x="399" y="211"/>
                  </a:lnTo>
                  <a:lnTo>
                    <a:pt x="420" y="221"/>
                  </a:lnTo>
                  <a:lnTo>
                    <a:pt x="446" y="228"/>
                  </a:lnTo>
                  <a:lnTo>
                    <a:pt x="475" y="234"/>
                  </a:lnTo>
                  <a:lnTo>
                    <a:pt x="509" y="236"/>
                  </a:lnTo>
                  <a:lnTo>
                    <a:pt x="526" y="236"/>
                  </a:lnTo>
                  <a:lnTo>
                    <a:pt x="541" y="234"/>
                  </a:lnTo>
                  <a:lnTo>
                    <a:pt x="556" y="230"/>
                  </a:lnTo>
                  <a:lnTo>
                    <a:pt x="568" y="223"/>
                  </a:lnTo>
                  <a:lnTo>
                    <a:pt x="579" y="217"/>
                  </a:lnTo>
                  <a:lnTo>
                    <a:pt x="591" y="209"/>
                  </a:lnTo>
                  <a:lnTo>
                    <a:pt x="602" y="198"/>
                  </a:lnTo>
                  <a:lnTo>
                    <a:pt x="610" y="188"/>
                  </a:lnTo>
                  <a:lnTo>
                    <a:pt x="627" y="164"/>
                  </a:lnTo>
                  <a:lnTo>
                    <a:pt x="640" y="141"/>
                  </a:lnTo>
                  <a:lnTo>
                    <a:pt x="653" y="122"/>
                  </a:lnTo>
                  <a:lnTo>
                    <a:pt x="661" y="103"/>
                  </a:lnTo>
                  <a:lnTo>
                    <a:pt x="665" y="99"/>
                  </a:lnTo>
                  <a:lnTo>
                    <a:pt x="667" y="95"/>
                  </a:lnTo>
                  <a:lnTo>
                    <a:pt x="672" y="88"/>
                  </a:lnTo>
                  <a:lnTo>
                    <a:pt x="678" y="82"/>
                  </a:lnTo>
                  <a:lnTo>
                    <a:pt x="682" y="78"/>
                  </a:lnTo>
                  <a:lnTo>
                    <a:pt x="689" y="71"/>
                  </a:lnTo>
                  <a:lnTo>
                    <a:pt x="695" y="69"/>
                  </a:lnTo>
                  <a:lnTo>
                    <a:pt x="701" y="67"/>
                  </a:lnTo>
                  <a:lnTo>
                    <a:pt x="724" y="61"/>
                  </a:lnTo>
                  <a:lnTo>
                    <a:pt x="750" y="57"/>
                  </a:lnTo>
                  <a:lnTo>
                    <a:pt x="777" y="52"/>
                  </a:lnTo>
                  <a:lnTo>
                    <a:pt x="807" y="52"/>
                  </a:lnTo>
                  <a:lnTo>
                    <a:pt x="838" y="52"/>
                  </a:lnTo>
                  <a:lnTo>
                    <a:pt x="870" y="55"/>
                  </a:lnTo>
                  <a:lnTo>
                    <a:pt x="902" y="59"/>
                  </a:lnTo>
                  <a:lnTo>
                    <a:pt x="933" y="67"/>
                  </a:lnTo>
                  <a:lnTo>
                    <a:pt x="967" y="78"/>
                  </a:lnTo>
                  <a:lnTo>
                    <a:pt x="1001" y="93"/>
                  </a:lnTo>
                  <a:lnTo>
                    <a:pt x="1033" y="112"/>
                  </a:lnTo>
                  <a:lnTo>
                    <a:pt x="1064" y="133"/>
                  </a:lnTo>
                  <a:lnTo>
                    <a:pt x="1096" y="160"/>
                  </a:lnTo>
                  <a:lnTo>
                    <a:pt x="1126" y="190"/>
                  </a:lnTo>
                  <a:lnTo>
                    <a:pt x="1138" y="207"/>
                  </a:lnTo>
                  <a:lnTo>
                    <a:pt x="1153" y="226"/>
                  </a:lnTo>
                  <a:lnTo>
                    <a:pt x="1166" y="245"/>
                  </a:lnTo>
                  <a:lnTo>
                    <a:pt x="1178" y="266"/>
                  </a:lnTo>
                  <a:lnTo>
                    <a:pt x="1202" y="306"/>
                  </a:lnTo>
                  <a:lnTo>
                    <a:pt x="1225" y="352"/>
                  </a:lnTo>
                  <a:lnTo>
                    <a:pt x="1250" y="405"/>
                  </a:lnTo>
                  <a:lnTo>
                    <a:pt x="1275" y="458"/>
                  </a:lnTo>
                  <a:lnTo>
                    <a:pt x="1301" y="509"/>
                  </a:lnTo>
                  <a:lnTo>
                    <a:pt x="1324" y="555"/>
                  </a:lnTo>
                  <a:lnTo>
                    <a:pt x="1343" y="595"/>
                  </a:lnTo>
                  <a:lnTo>
                    <a:pt x="1360" y="625"/>
                  </a:lnTo>
                  <a:lnTo>
                    <a:pt x="1377" y="652"/>
                  </a:lnTo>
                  <a:lnTo>
                    <a:pt x="1394" y="675"/>
                  </a:lnTo>
                  <a:lnTo>
                    <a:pt x="1409" y="694"/>
                  </a:lnTo>
                  <a:lnTo>
                    <a:pt x="1423" y="709"/>
                  </a:lnTo>
                  <a:lnTo>
                    <a:pt x="1440" y="722"/>
                  </a:lnTo>
                  <a:lnTo>
                    <a:pt x="1453" y="730"/>
                  </a:lnTo>
                  <a:lnTo>
                    <a:pt x="1468" y="737"/>
                  </a:lnTo>
                  <a:lnTo>
                    <a:pt x="1482" y="741"/>
                  </a:lnTo>
                  <a:lnTo>
                    <a:pt x="1495" y="741"/>
                  </a:lnTo>
                  <a:lnTo>
                    <a:pt x="1508" y="741"/>
                  </a:lnTo>
                  <a:lnTo>
                    <a:pt x="1520" y="737"/>
                  </a:lnTo>
                  <a:lnTo>
                    <a:pt x="1533" y="733"/>
                  </a:lnTo>
                  <a:lnTo>
                    <a:pt x="1556" y="718"/>
                  </a:lnTo>
                  <a:lnTo>
                    <a:pt x="1577" y="699"/>
                  </a:lnTo>
                  <a:lnTo>
                    <a:pt x="1575" y="701"/>
                  </a:lnTo>
                  <a:lnTo>
                    <a:pt x="1563" y="703"/>
                  </a:lnTo>
                  <a:lnTo>
                    <a:pt x="1556" y="705"/>
                  </a:lnTo>
                  <a:lnTo>
                    <a:pt x="1546" y="705"/>
                  </a:lnTo>
                  <a:lnTo>
                    <a:pt x="1537" y="703"/>
                  </a:lnTo>
                  <a:lnTo>
                    <a:pt x="1525" y="701"/>
                  </a:lnTo>
                  <a:lnTo>
                    <a:pt x="1514" y="697"/>
                  </a:lnTo>
                  <a:lnTo>
                    <a:pt x="1499" y="688"/>
                  </a:lnTo>
                  <a:lnTo>
                    <a:pt x="1487" y="678"/>
                  </a:lnTo>
                  <a:lnTo>
                    <a:pt x="1472" y="665"/>
                  </a:lnTo>
                  <a:lnTo>
                    <a:pt x="1459" y="648"/>
                  </a:lnTo>
                  <a:lnTo>
                    <a:pt x="1444" y="625"/>
                  </a:lnTo>
                  <a:lnTo>
                    <a:pt x="1430" y="599"/>
                  </a:lnTo>
                  <a:lnTo>
                    <a:pt x="1415" y="570"/>
                  </a:lnTo>
                  <a:lnTo>
                    <a:pt x="1398" y="532"/>
                  </a:lnTo>
                  <a:lnTo>
                    <a:pt x="1375" y="479"/>
                  </a:lnTo>
                  <a:lnTo>
                    <a:pt x="1345" y="420"/>
                  </a:lnTo>
                  <a:lnTo>
                    <a:pt x="1311" y="357"/>
                  </a:lnTo>
                  <a:lnTo>
                    <a:pt x="1278" y="293"/>
                  </a:lnTo>
                  <a:lnTo>
                    <a:pt x="1240" y="232"/>
                  </a:lnTo>
                  <a:lnTo>
                    <a:pt x="1223" y="207"/>
                  </a:lnTo>
                  <a:lnTo>
                    <a:pt x="1204" y="181"/>
                  </a:lnTo>
                  <a:lnTo>
                    <a:pt x="1187" y="160"/>
                  </a:lnTo>
                  <a:lnTo>
                    <a:pt x="1168" y="143"/>
                  </a:lnTo>
                  <a:lnTo>
                    <a:pt x="1151" y="126"/>
                  </a:lnTo>
                  <a:lnTo>
                    <a:pt x="1130" y="109"/>
                  </a:lnTo>
                  <a:lnTo>
                    <a:pt x="1107" y="90"/>
                  </a:lnTo>
                  <a:lnTo>
                    <a:pt x="1081" y="74"/>
                  </a:lnTo>
                  <a:lnTo>
                    <a:pt x="1052" y="55"/>
                  </a:lnTo>
                  <a:lnTo>
                    <a:pt x="1018" y="40"/>
                  </a:lnTo>
                  <a:lnTo>
                    <a:pt x="980" y="25"/>
                  </a:lnTo>
                  <a:lnTo>
                    <a:pt x="938" y="14"/>
                  </a:lnTo>
                  <a:lnTo>
                    <a:pt x="895" y="6"/>
                  </a:lnTo>
                  <a:lnTo>
                    <a:pt x="857" y="2"/>
                  </a:lnTo>
                  <a:lnTo>
                    <a:pt x="822" y="0"/>
                  </a:lnTo>
                  <a:lnTo>
                    <a:pt x="790" y="0"/>
                  </a:lnTo>
                  <a:lnTo>
                    <a:pt x="762" y="0"/>
                  </a:lnTo>
                  <a:lnTo>
                    <a:pt x="737" y="4"/>
                  </a:lnTo>
                  <a:lnTo>
                    <a:pt x="716" y="8"/>
                  </a:lnTo>
                  <a:lnTo>
                    <a:pt x="697" y="12"/>
                  </a:lnTo>
                  <a:lnTo>
                    <a:pt x="667" y="25"/>
                  </a:lnTo>
                  <a:lnTo>
                    <a:pt x="648" y="36"/>
                  </a:lnTo>
                  <a:lnTo>
                    <a:pt x="636" y="46"/>
                  </a:lnTo>
                  <a:lnTo>
                    <a:pt x="634" y="4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9" name="Freeform 175"/>
            <p:cNvSpPr>
              <a:spLocks/>
            </p:cNvSpPr>
            <p:nvPr/>
          </p:nvSpPr>
          <p:spPr bwMode="auto">
            <a:xfrm>
              <a:off x="6582" y="2926"/>
              <a:ext cx="224" cy="158"/>
            </a:xfrm>
            <a:custGeom>
              <a:avLst/>
              <a:gdLst/>
              <a:ahLst/>
              <a:cxnLst>
                <a:cxn ang="0">
                  <a:pos x="68" y="17"/>
                </a:cxn>
                <a:cxn ang="0">
                  <a:pos x="51" y="17"/>
                </a:cxn>
                <a:cxn ang="0">
                  <a:pos x="36" y="23"/>
                </a:cxn>
                <a:cxn ang="0">
                  <a:pos x="23" y="32"/>
                </a:cxn>
                <a:cxn ang="0">
                  <a:pos x="17" y="46"/>
                </a:cxn>
                <a:cxn ang="0">
                  <a:pos x="15" y="63"/>
                </a:cxn>
                <a:cxn ang="0">
                  <a:pos x="21" y="78"/>
                </a:cxn>
                <a:cxn ang="0">
                  <a:pos x="30" y="89"/>
                </a:cxn>
                <a:cxn ang="0">
                  <a:pos x="44" y="95"/>
                </a:cxn>
                <a:cxn ang="0">
                  <a:pos x="66" y="95"/>
                </a:cxn>
                <a:cxn ang="0">
                  <a:pos x="80" y="87"/>
                </a:cxn>
                <a:cxn ang="0">
                  <a:pos x="108" y="55"/>
                </a:cxn>
                <a:cxn ang="0">
                  <a:pos x="135" y="25"/>
                </a:cxn>
                <a:cxn ang="0">
                  <a:pos x="152" y="17"/>
                </a:cxn>
                <a:cxn ang="0">
                  <a:pos x="171" y="17"/>
                </a:cxn>
                <a:cxn ang="0">
                  <a:pos x="199" y="27"/>
                </a:cxn>
                <a:cxn ang="0">
                  <a:pos x="215" y="44"/>
                </a:cxn>
                <a:cxn ang="0">
                  <a:pos x="224" y="70"/>
                </a:cxn>
                <a:cxn ang="0">
                  <a:pos x="222" y="101"/>
                </a:cxn>
                <a:cxn ang="0">
                  <a:pos x="218" y="116"/>
                </a:cxn>
                <a:cxn ang="0">
                  <a:pos x="211" y="133"/>
                </a:cxn>
                <a:cxn ang="0">
                  <a:pos x="203" y="148"/>
                </a:cxn>
                <a:cxn ang="0">
                  <a:pos x="192" y="158"/>
                </a:cxn>
                <a:cxn ang="0">
                  <a:pos x="142" y="142"/>
                </a:cxn>
                <a:cxn ang="0">
                  <a:pos x="152" y="142"/>
                </a:cxn>
                <a:cxn ang="0">
                  <a:pos x="163" y="142"/>
                </a:cxn>
                <a:cxn ang="0">
                  <a:pos x="173" y="142"/>
                </a:cxn>
                <a:cxn ang="0">
                  <a:pos x="182" y="139"/>
                </a:cxn>
                <a:cxn ang="0">
                  <a:pos x="192" y="133"/>
                </a:cxn>
                <a:cxn ang="0">
                  <a:pos x="201" y="123"/>
                </a:cxn>
                <a:cxn ang="0">
                  <a:pos x="207" y="112"/>
                </a:cxn>
                <a:cxn ang="0">
                  <a:pos x="209" y="99"/>
                </a:cxn>
                <a:cxn ang="0">
                  <a:pos x="211" y="82"/>
                </a:cxn>
                <a:cxn ang="0">
                  <a:pos x="207" y="65"/>
                </a:cxn>
                <a:cxn ang="0">
                  <a:pos x="196" y="55"/>
                </a:cxn>
                <a:cxn ang="0">
                  <a:pos x="182" y="46"/>
                </a:cxn>
                <a:cxn ang="0">
                  <a:pos x="163" y="49"/>
                </a:cxn>
                <a:cxn ang="0">
                  <a:pos x="148" y="57"/>
                </a:cxn>
                <a:cxn ang="0">
                  <a:pos x="123" y="87"/>
                </a:cxn>
                <a:cxn ang="0">
                  <a:pos x="93" y="116"/>
                </a:cxn>
                <a:cxn ang="0">
                  <a:pos x="72" y="125"/>
                </a:cxn>
                <a:cxn ang="0">
                  <a:pos x="47" y="123"/>
                </a:cxn>
                <a:cxn ang="0">
                  <a:pos x="25" y="114"/>
                </a:cxn>
                <a:cxn ang="0">
                  <a:pos x="9" y="95"/>
                </a:cxn>
                <a:cxn ang="0">
                  <a:pos x="2" y="72"/>
                </a:cxn>
                <a:cxn ang="0">
                  <a:pos x="4" y="42"/>
                </a:cxn>
                <a:cxn ang="0">
                  <a:pos x="6" y="32"/>
                </a:cxn>
                <a:cxn ang="0">
                  <a:pos x="11" y="21"/>
                </a:cxn>
                <a:cxn ang="0">
                  <a:pos x="15" y="11"/>
                </a:cxn>
                <a:cxn ang="0">
                  <a:pos x="19" y="0"/>
                </a:cxn>
              </a:cxnLst>
              <a:rect l="0" t="0" r="r" b="b"/>
              <a:pathLst>
                <a:path w="224" h="158">
                  <a:moveTo>
                    <a:pt x="68" y="6"/>
                  </a:moveTo>
                  <a:lnTo>
                    <a:pt x="68" y="17"/>
                  </a:lnTo>
                  <a:lnTo>
                    <a:pt x="59" y="17"/>
                  </a:lnTo>
                  <a:lnTo>
                    <a:pt x="51" y="17"/>
                  </a:lnTo>
                  <a:lnTo>
                    <a:pt x="42" y="19"/>
                  </a:lnTo>
                  <a:lnTo>
                    <a:pt x="36" y="23"/>
                  </a:lnTo>
                  <a:lnTo>
                    <a:pt x="30" y="25"/>
                  </a:lnTo>
                  <a:lnTo>
                    <a:pt x="23" y="32"/>
                  </a:lnTo>
                  <a:lnTo>
                    <a:pt x="19" y="38"/>
                  </a:lnTo>
                  <a:lnTo>
                    <a:pt x="17" y="46"/>
                  </a:lnTo>
                  <a:lnTo>
                    <a:pt x="15" y="55"/>
                  </a:lnTo>
                  <a:lnTo>
                    <a:pt x="15" y="63"/>
                  </a:lnTo>
                  <a:lnTo>
                    <a:pt x="17" y="72"/>
                  </a:lnTo>
                  <a:lnTo>
                    <a:pt x="21" y="78"/>
                  </a:lnTo>
                  <a:lnTo>
                    <a:pt x="25" y="82"/>
                  </a:lnTo>
                  <a:lnTo>
                    <a:pt x="30" y="89"/>
                  </a:lnTo>
                  <a:lnTo>
                    <a:pt x="38" y="91"/>
                  </a:lnTo>
                  <a:lnTo>
                    <a:pt x="44" y="95"/>
                  </a:lnTo>
                  <a:lnTo>
                    <a:pt x="55" y="95"/>
                  </a:lnTo>
                  <a:lnTo>
                    <a:pt x="66" y="95"/>
                  </a:lnTo>
                  <a:lnTo>
                    <a:pt x="74" y="91"/>
                  </a:lnTo>
                  <a:lnTo>
                    <a:pt x="80" y="87"/>
                  </a:lnTo>
                  <a:lnTo>
                    <a:pt x="95" y="72"/>
                  </a:lnTo>
                  <a:lnTo>
                    <a:pt x="108" y="55"/>
                  </a:lnTo>
                  <a:lnTo>
                    <a:pt x="120" y="38"/>
                  </a:lnTo>
                  <a:lnTo>
                    <a:pt x="135" y="25"/>
                  </a:lnTo>
                  <a:lnTo>
                    <a:pt x="144" y="19"/>
                  </a:lnTo>
                  <a:lnTo>
                    <a:pt x="152" y="17"/>
                  </a:lnTo>
                  <a:lnTo>
                    <a:pt x="161" y="15"/>
                  </a:lnTo>
                  <a:lnTo>
                    <a:pt x="171" y="17"/>
                  </a:lnTo>
                  <a:lnTo>
                    <a:pt x="186" y="21"/>
                  </a:lnTo>
                  <a:lnTo>
                    <a:pt x="199" y="27"/>
                  </a:lnTo>
                  <a:lnTo>
                    <a:pt x="207" y="36"/>
                  </a:lnTo>
                  <a:lnTo>
                    <a:pt x="215" y="44"/>
                  </a:lnTo>
                  <a:lnTo>
                    <a:pt x="220" y="57"/>
                  </a:lnTo>
                  <a:lnTo>
                    <a:pt x="224" y="70"/>
                  </a:lnTo>
                  <a:lnTo>
                    <a:pt x="224" y="84"/>
                  </a:lnTo>
                  <a:lnTo>
                    <a:pt x="222" y="101"/>
                  </a:lnTo>
                  <a:lnTo>
                    <a:pt x="220" y="110"/>
                  </a:lnTo>
                  <a:lnTo>
                    <a:pt x="218" y="116"/>
                  </a:lnTo>
                  <a:lnTo>
                    <a:pt x="213" y="125"/>
                  </a:lnTo>
                  <a:lnTo>
                    <a:pt x="211" y="133"/>
                  </a:lnTo>
                  <a:lnTo>
                    <a:pt x="207" y="142"/>
                  </a:lnTo>
                  <a:lnTo>
                    <a:pt x="203" y="148"/>
                  </a:lnTo>
                  <a:lnTo>
                    <a:pt x="196" y="154"/>
                  </a:lnTo>
                  <a:lnTo>
                    <a:pt x="192" y="158"/>
                  </a:lnTo>
                  <a:lnTo>
                    <a:pt x="142" y="152"/>
                  </a:lnTo>
                  <a:lnTo>
                    <a:pt x="142" y="142"/>
                  </a:lnTo>
                  <a:lnTo>
                    <a:pt x="148" y="142"/>
                  </a:lnTo>
                  <a:lnTo>
                    <a:pt x="152" y="142"/>
                  </a:lnTo>
                  <a:lnTo>
                    <a:pt x="158" y="142"/>
                  </a:lnTo>
                  <a:lnTo>
                    <a:pt x="163" y="142"/>
                  </a:lnTo>
                  <a:lnTo>
                    <a:pt x="169" y="142"/>
                  </a:lnTo>
                  <a:lnTo>
                    <a:pt x="173" y="142"/>
                  </a:lnTo>
                  <a:lnTo>
                    <a:pt x="177" y="139"/>
                  </a:lnTo>
                  <a:lnTo>
                    <a:pt x="182" y="139"/>
                  </a:lnTo>
                  <a:lnTo>
                    <a:pt x="186" y="137"/>
                  </a:lnTo>
                  <a:lnTo>
                    <a:pt x="192" y="133"/>
                  </a:lnTo>
                  <a:lnTo>
                    <a:pt x="196" y="129"/>
                  </a:lnTo>
                  <a:lnTo>
                    <a:pt x="201" y="123"/>
                  </a:lnTo>
                  <a:lnTo>
                    <a:pt x="203" y="116"/>
                  </a:lnTo>
                  <a:lnTo>
                    <a:pt x="207" y="112"/>
                  </a:lnTo>
                  <a:lnTo>
                    <a:pt x="209" y="106"/>
                  </a:lnTo>
                  <a:lnTo>
                    <a:pt x="209" y="99"/>
                  </a:lnTo>
                  <a:lnTo>
                    <a:pt x="211" y="91"/>
                  </a:lnTo>
                  <a:lnTo>
                    <a:pt x="211" y="82"/>
                  </a:lnTo>
                  <a:lnTo>
                    <a:pt x="211" y="74"/>
                  </a:lnTo>
                  <a:lnTo>
                    <a:pt x="207" y="65"/>
                  </a:lnTo>
                  <a:lnTo>
                    <a:pt x="203" y="59"/>
                  </a:lnTo>
                  <a:lnTo>
                    <a:pt x="196" y="55"/>
                  </a:lnTo>
                  <a:lnTo>
                    <a:pt x="190" y="51"/>
                  </a:lnTo>
                  <a:lnTo>
                    <a:pt x="182" y="46"/>
                  </a:lnTo>
                  <a:lnTo>
                    <a:pt x="171" y="46"/>
                  </a:lnTo>
                  <a:lnTo>
                    <a:pt x="163" y="49"/>
                  </a:lnTo>
                  <a:lnTo>
                    <a:pt x="156" y="51"/>
                  </a:lnTo>
                  <a:lnTo>
                    <a:pt x="148" y="57"/>
                  </a:lnTo>
                  <a:lnTo>
                    <a:pt x="135" y="70"/>
                  </a:lnTo>
                  <a:lnTo>
                    <a:pt x="123" y="87"/>
                  </a:lnTo>
                  <a:lnTo>
                    <a:pt x="108" y="104"/>
                  </a:lnTo>
                  <a:lnTo>
                    <a:pt x="93" y="116"/>
                  </a:lnTo>
                  <a:lnTo>
                    <a:pt x="82" y="120"/>
                  </a:lnTo>
                  <a:lnTo>
                    <a:pt x="72" y="125"/>
                  </a:lnTo>
                  <a:lnTo>
                    <a:pt x="59" y="125"/>
                  </a:lnTo>
                  <a:lnTo>
                    <a:pt x="47" y="123"/>
                  </a:lnTo>
                  <a:lnTo>
                    <a:pt x="34" y="118"/>
                  </a:lnTo>
                  <a:lnTo>
                    <a:pt x="25" y="114"/>
                  </a:lnTo>
                  <a:lnTo>
                    <a:pt x="15" y="106"/>
                  </a:lnTo>
                  <a:lnTo>
                    <a:pt x="9" y="95"/>
                  </a:lnTo>
                  <a:lnTo>
                    <a:pt x="4" y="84"/>
                  </a:lnTo>
                  <a:lnTo>
                    <a:pt x="2" y="72"/>
                  </a:lnTo>
                  <a:lnTo>
                    <a:pt x="0" y="57"/>
                  </a:lnTo>
                  <a:lnTo>
                    <a:pt x="4" y="42"/>
                  </a:lnTo>
                  <a:lnTo>
                    <a:pt x="4" y="36"/>
                  </a:lnTo>
                  <a:lnTo>
                    <a:pt x="6" y="32"/>
                  </a:lnTo>
                  <a:lnTo>
                    <a:pt x="9" y="25"/>
                  </a:lnTo>
                  <a:lnTo>
                    <a:pt x="11" y="21"/>
                  </a:lnTo>
                  <a:lnTo>
                    <a:pt x="13" y="15"/>
                  </a:lnTo>
                  <a:lnTo>
                    <a:pt x="15" y="11"/>
                  </a:lnTo>
                  <a:lnTo>
                    <a:pt x="19" y="4"/>
                  </a:lnTo>
                  <a:lnTo>
                    <a:pt x="19" y="0"/>
                  </a:lnTo>
                  <a:lnTo>
                    <a:pt x="68" y="6"/>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00" name="Freeform 176"/>
            <p:cNvSpPr>
              <a:spLocks noEditPoints="1"/>
            </p:cNvSpPr>
            <p:nvPr/>
          </p:nvSpPr>
          <p:spPr bwMode="auto">
            <a:xfrm>
              <a:off x="6658" y="2658"/>
              <a:ext cx="232" cy="232"/>
            </a:xfrm>
            <a:custGeom>
              <a:avLst/>
              <a:gdLst/>
              <a:ahLst/>
              <a:cxnLst>
                <a:cxn ang="0">
                  <a:pos x="190" y="25"/>
                </a:cxn>
                <a:cxn ang="0">
                  <a:pos x="211" y="48"/>
                </a:cxn>
                <a:cxn ang="0">
                  <a:pos x="222" y="65"/>
                </a:cxn>
                <a:cxn ang="0">
                  <a:pos x="228" y="84"/>
                </a:cxn>
                <a:cxn ang="0">
                  <a:pos x="232" y="103"/>
                </a:cxn>
                <a:cxn ang="0">
                  <a:pos x="228" y="137"/>
                </a:cxn>
                <a:cxn ang="0">
                  <a:pos x="213" y="173"/>
                </a:cxn>
                <a:cxn ang="0">
                  <a:pos x="199" y="194"/>
                </a:cxn>
                <a:cxn ang="0">
                  <a:pos x="182" y="211"/>
                </a:cxn>
                <a:cxn ang="0">
                  <a:pos x="163" y="222"/>
                </a:cxn>
                <a:cxn ang="0">
                  <a:pos x="144" y="230"/>
                </a:cxn>
                <a:cxn ang="0">
                  <a:pos x="123" y="232"/>
                </a:cxn>
                <a:cxn ang="0">
                  <a:pos x="91" y="228"/>
                </a:cxn>
                <a:cxn ang="0">
                  <a:pos x="49" y="207"/>
                </a:cxn>
                <a:cxn ang="0">
                  <a:pos x="23" y="186"/>
                </a:cxn>
                <a:cxn ang="0">
                  <a:pos x="11" y="167"/>
                </a:cxn>
                <a:cxn ang="0">
                  <a:pos x="2" y="148"/>
                </a:cxn>
                <a:cxn ang="0">
                  <a:pos x="0" y="129"/>
                </a:cxn>
                <a:cxn ang="0">
                  <a:pos x="0" y="105"/>
                </a:cxn>
                <a:cxn ang="0">
                  <a:pos x="6" y="84"/>
                </a:cxn>
                <a:cxn ang="0">
                  <a:pos x="17" y="59"/>
                </a:cxn>
                <a:cxn ang="0">
                  <a:pos x="32" y="38"/>
                </a:cxn>
                <a:cxn ang="0">
                  <a:pos x="49" y="21"/>
                </a:cxn>
                <a:cxn ang="0">
                  <a:pos x="68" y="10"/>
                </a:cxn>
                <a:cxn ang="0">
                  <a:pos x="89" y="2"/>
                </a:cxn>
                <a:cxn ang="0">
                  <a:pos x="110" y="0"/>
                </a:cxn>
                <a:cxn ang="0">
                  <a:pos x="146" y="6"/>
                </a:cxn>
                <a:cxn ang="0">
                  <a:pos x="209" y="154"/>
                </a:cxn>
                <a:cxn ang="0">
                  <a:pos x="215" y="135"/>
                </a:cxn>
                <a:cxn ang="0">
                  <a:pos x="218" y="116"/>
                </a:cxn>
                <a:cxn ang="0">
                  <a:pos x="207" y="86"/>
                </a:cxn>
                <a:cxn ang="0">
                  <a:pos x="184" y="63"/>
                </a:cxn>
                <a:cxn ang="0">
                  <a:pos x="152" y="44"/>
                </a:cxn>
                <a:cxn ang="0">
                  <a:pos x="110" y="31"/>
                </a:cxn>
                <a:cxn ang="0">
                  <a:pos x="72" y="36"/>
                </a:cxn>
                <a:cxn ang="0">
                  <a:pos x="40" y="53"/>
                </a:cxn>
                <a:cxn ang="0">
                  <a:pos x="21" y="78"/>
                </a:cxn>
                <a:cxn ang="0">
                  <a:pos x="13" y="110"/>
                </a:cxn>
                <a:cxn ang="0">
                  <a:pos x="19" y="139"/>
                </a:cxn>
                <a:cxn ang="0">
                  <a:pos x="38" y="165"/>
                </a:cxn>
                <a:cxn ang="0">
                  <a:pos x="70" y="184"/>
                </a:cxn>
                <a:cxn ang="0">
                  <a:pos x="116" y="198"/>
                </a:cxn>
                <a:cxn ang="0">
                  <a:pos x="154" y="198"/>
                </a:cxn>
                <a:cxn ang="0">
                  <a:pos x="186" y="181"/>
                </a:cxn>
                <a:cxn ang="0">
                  <a:pos x="199" y="169"/>
                </a:cxn>
                <a:cxn ang="0">
                  <a:pos x="209" y="154"/>
                </a:cxn>
              </a:cxnLst>
              <a:rect l="0" t="0" r="r" b="b"/>
              <a:pathLst>
                <a:path w="232" h="232">
                  <a:moveTo>
                    <a:pt x="169" y="15"/>
                  </a:moveTo>
                  <a:lnTo>
                    <a:pt x="190" y="25"/>
                  </a:lnTo>
                  <a:lnTo>
                    <a:pt x="205" y="40"/>
                  </a:lnTo>
                  <a:lnTo>
                    <a:pt x="211" y="48"/>
                  </a:lnTo>
                  <a:lnTo>
                    <a:pt x="218" y="57"/>
                  </a:lnTo>
                  <a:lnTo>
                    <a:pt x="222" y="65"/>
                  </a:lnTo>
                  <a:lnTo>
                    <a:pt x="226" y="74"/>
                  </a:lnTo>
                  <a:lnTo>
                    <a:pt x="228" y="84"/>
                  </a:lnTo>
                  <a:lnTo>
                    <a:pt x="230" y="93"/>
                  </a:lnTo>
                  <a:lnTo>
                    <a:pt x="232" y="103"/>
                  </a:lnTo>
                  <a:lnTo>
                    <a:pt x="230" y="114"/>
                  </a:lnTo>
                  <a:lnTo>
                    <a:pt x="228" y="137"/>
                  </a:lnTo>
                  <a:lnTo>
                    <a:pt x="220" y="158"/>
                  </a:lnTo>
                  <a:lnTo>
                    <a:pt x="213" y="173"/>
                  </a:lnTo>
                  <a:lnTo>
                    <a:pt x="205" y="184"/>
                  </a:lnTo>
                  <a:lnTo>
                    <a:pt x="199" y="194"/>
                  </a:lnTo>
                  <a:lnTo>
                    <a:pt x="190" y="203"/>
                  </a:lnTo>
                  <a:lnTo>
                    <a:pt x="182" y="211"/>
                  </a:lnTo>
                  <a:lnTo>
                    <a:pt x="173" y="217"/>
                  </a:lnTo>
                  <a:lnTo>
                    <a:pt x="163" y="222"/>
                  </a:lnTo>
                  <a:lnTo>
                    <a:pt x="154" y="226"/>
                  </a:lnTo>
                  <a:lnTo>
                    <a:pt x="144" y="230"/>
                  </a:lnTo>
                  <a:lnTo>
                    <a:pt x="133" y="232"/>
                  </a:lnTo>
                  <a:lnTo>
                    <a:pt x="123" y="232"/>
                  </a:lnTo>
                  <a:lnTo>
                    <a:pt x="114" y="232"/>
                  </a:lnTo>
                  <a:lnTo>
                    <a:pt x="91" y="228"/>
                  </a:lnTo>
                  <a:lnTo>
                    <a:pt x="70" y="219"/>
                  </a:lnTo>
                  <a:lnTo>
                    <a:pt x="49" y="207"/>
                  </a:lnTo>
                  <a:lnTo>
                    <a:pt x="30" y="194"/>
                  </a:lnTo>
                  <a:lnTo>
                    <a:pt x="23" y="186"/>
                  </a:lnTo>
                  <a:lnTo>
                    <a:pt x="15" y="177"/>
                  </a:lnTo>
                  <a:lnTo>
                    <a:pt x="11" y="167"/>
                  </a:lnTo>
                  <a:lnTo>
                    <a:pt x="6" y="158"/>
                  </a:lnTo>
                  <a:lnTo>
                    <a:pt x="2" y="148"/>
                  </a:lnTo>
                  <a:lnTo>
                    <a:pt x="0" y="139"/>
                  </a:lnTo>
                  <a:lnTo>
                    <a:pt x="0" y="129"/>
                  </a:lnTo>
                  <a:lnTo>
                    <a:pt x="0" y="118"/>
                  </a:lnTo>
                  <a:lnTo>
                    <a:pt x="0" y="105"/>
                  </a:lnTo>
                  <a:lnTo>
                    <a:pt x="2" y="95"/>
                  </a:lnTo>
                  <a:lnTo>
                    <a:pt x="6" y="84"/>
                  </a:lnTo>
                  <a:lnTo>
                    <a:pt x="11" y="72"/>
                  </a:lnTo>
                  <a:lnTo>
                    <a:pt x="17" y="59"/>
                  </a:lnTo>
                  <a:lnTo>
                    <a:pt x="25" y="48"/>
                  </a:lnTo>
                  <a:lnTo>
                    <a:pt x="32" y="38"/>
                  </a:lnTo>
                  <a:lnTo>
                    <a:pt x="40" y="29"/>
                  </a:lnTo>
                  <a:lnTo>
                    <a:pt x="49" y="21"/>
                  </a:lnTo>
                  <a:lnTo>
                    <a:pt x="59" y="15"/>
                  </a:lnTo>
                  <a:lnTo>
                    <a:pt x="68" y="10"/>
                  </a:lnTo>
                  <a:lnTo>
                    <a:pt x="78" y="6"/>
                  </a:lnTo>
                  <a:lnTo>
                    <a:pt x="89" y="2"/>
                  </a:lnTo>
                  <a:lnTo>
                    <a:pt x="99" y="2"/>
                  </a:lnTo>
                  <a:lnTo>
                    <a:pt x="110" y="0"/>
                  </a:lnTo>
                  <a:lnTo>
                    <a:pt x="123" y="2"/>
                  </a:lnTo>
                  <a:lnTo>
                    <a:pt x="146" y="6"/>
                  </a:lnTo>
                  <a:lnTo>
                    <a:pt x="169" y="15"/>
                  </a:lnTo>
                  <a:close/>
                  <a:moveTo>
                    <a:pt x="209" y="154"/>
                  </a:moveTo>
                  <a:lnTo>
                    <a:pt x="213" y="143"/>
                  </a:lnTo>
                  <a:lnTo>
                    <a:pt x="215" y="135"/>
                  </a:lnTo>
                  <a:lnTo>
                    <a:pt x="218" y="124"/>
                  </a:lnTo>
                  <a:lnTo>
                    <a:pt x="218" y="116"/>
                  </a:lnTo>
                  <a:lnTo>
                    <a:pt x="213" y="101"/>
                  </a:lnTo>
                  <a:lnTo>
                    <a:pt x="207" y="86"/>
                  </a:lnTo>
                  <a:lnTo>
                    <a:pt x="196" y="74"/>
                  </a:lnTo>
                  <a:lnTo>
                    <a:pt x="184" y="63"/>
                  </a:lnTo>
                  <a:lnTo>
                    <a:pt x="169" y="53"/>
                  </a:lnTo>
                  <a:lnTo>
                    <a:pt x="152" y="44"/>
                  </a:lnTo>
                  <a:lnTo>
                    <a:pt x="131" y="36"/>
                  </a:lnTo>
                  <a:lnTo>
                    <a:pt x="110" y="31"/>
                  </a:lnTo>
                  <a:lnTo>
                    <a:pt x="91" y="31"/>
                  </a:lnTo>
                  <a:lnTo>
                    <a:pt x="72" y="36"/>
                  </a:lnTo>
                  <a:lnTo>
                    <a:pt x="55" y="42"/>
                  </a:lnTo>
                  <a:lnTo>
                    <a:pt x="40" y="53"/>
                  </a:lnTo>
                  <a:lnTo>
                    <a:pt x="30" y="63"/>
                  </a:lnTo>
                  <a:lnTo>
                    <a:pt x="21" y="78"/>
                  </a:lnTo>
                  <a:lnTo>
                    <a:pt x="15" y="95"/>
                  </a:lnTo>
                  <a:lnTo>
                    <a:pt x="13" y="110"/>
                  </a:lnTo>
                  <a:lnTo>
                    <a:pt x="15" y="124"/>
                  </a:lnTo>
                  <a:lnTo>
                    <a:pt x="19" y="139"/>
                  </a:lnTo>
                  <a:lnTo>
                    <a:pt x="28" y="152"/>
                  </a:lnTo>
                  <a:lnTo>
                    <a:pt x="38" y="165"/>
                  </a:lnTo>
                  <a:lnTo>
                    <a:pt x="53" y="175"/>
                  </a:lnTo>
                  <a:lnTo>
                    <a:pt x="70" y="184"/>
                  </a:lnTo>
                  <a:lnTo>
                    <a:pt x="93" y="192"/>
                  </a:lnTo>
                  <a:lnTo>
                    <a:pt x="116" y="198"/>
                  </a:lnTo>
                  <a:lnTo>
                    <a:pt x="135" y="200"/>
                  </a:lnTo>
                  <a:lnTo>
                    <a:pt x="154" y="198"/>
                  </a:lnTo>
                  <a:lnTo>
                    <a:pt x="171" y="192"/>
                  </a:lnTo>
                  <a:lnTo>
                    <a:pt x="186" y="181"/>
                  </a:lnTo>
                  <a:lnTo>
                    <a:pt x="192" y="177"/>
                  </a:lnTo>
                  <a:lnTo>
                    <a:pt x="199" y="169"/>
                  </a:lnTo>
                  <a:lnTo>
                    <a:pt x="205" y="162"/>
                  </a:lnTo>
                  <a:lnTo>
                    <a:pt x="209" y="154"/>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01" name="Freeform 177"/>
            <p:cNvSpPr>
              <a:spLocks/>
            </p:cNvSpPr>
            <p:nvPr/>
          </p:nvSpPr>
          <p:spPr bwMode="auto">
            <a:xfrm>
              <a:off x="6804" y="2398"/>
              <a:ext cx="247" cy="251"/>
            </a:xfrm>
            <a:custGeom>
              <a:avLst/>
              <a:gdLst/>
              <a:ahLst/>
              <a:cxnLst>
                <a:cxn ang="0">
                  <a:pos x="135" y="40"/>
                </a:cxn>
                <a:cxn ang="0">
                  <a:pos x="116" y="32"/>
                </a:cxn>
                <a:cxn ang="0">
                  <a:pos x="95" y="32"/>
                </a:cxn>
                <a:cxn ang="0">
                  <a:pos x="69" y="42"/>
                </a:cxn>
                <a:cxn ang="0">
                  <a:pos x="44" y="70"/>
                </a:cxn>
                <a:cxn ang="0">
                  <a:pos x="25" y="101"/>
                </a:cxn>
                <a:cxn ang="0">
                  <a:pos x="19" y="131"/>
                </a:cxn>
                <a:cxn ang="0">
                  <a:pos x="29" y="163"/>
                </a:cxn>
                <a:cxn ang="0">
                  <a:pos x="55" y="190"/>
                </a:cxn>
                <a:cxn ang="0">
                  <a:pos x="93" y="211"/>
                </a:cxn>
                <a:cxn ang="0">
                  <a:pos x="135" y="220"/>
                </a:cxn>
                <a:cxn ang="0">
                  <a:pos x="173" y="209"/>
                </a:cxn>
                <a:cxn ang="0">
                  <a:pos x="190" y="199"/>
                </a:cxn>
                <a:cxn ang="0">
                  <a:pos x="205" y="184"/>
                </a:cxn>
                <a:cxn ang="0">
                  <a:pos x="217" y="165"/>
                </a:cxn>
                <a:cxn ang="0">
                  <a:pos x="224" y="144"/>
                </a:cxn>
                <a:cxn ang="0">
                  <a:pos x="224" y="120"/>
                </a:cxn>
                <a:cxn ang="0">
                  <a:pos x="217" y="99"/>
                </a:cxn>
                <a:cxn ang="0">
                  <a:pos x="247" y="139"/>
                </a:cxn>
                <a:cxn ang="0">
                  <a:pos x="238" y="156"/>
                </a:cxn>
                <a:cxn ang="0">
                  <a:pos x="232" y="171"/>
                </a:cxn>
                <a:cxn ang="0">
                  <a:pos x="224" y="184"/>
                </a:cxn>
                <a:cxn ang="0">
                  <a:pos x="213" y="196"/>
                </a:cxn>
                <a:cxn ang="0">
                  <a:pos x="177" y="230"/>
                </a:cxn>
                <a:cxn ang="0">
                  <a:pos x="158" y="243"/>
                </a:cxn>
                <a:cxn ang="0">
                  <a:pos x="137" y="249"/>
                </a:cxn>
                <a:cxn ang="0">
                  <a:pos x="116" y="251"/>
                </a:cxn>
                <a:cxn ang="0">
                  <a:pos x="93" y="247"/>
                </a:cxn>
                <a:cxn ang="0">
                  <a:pos x="69" y="239"/>
                </a:cxn>
                <a:cxn ang="0">
                  <a:pos x="46" y="222"/>
                </a:cxn>
                <a:cxn ang="0">
                  <a:pos x="27" y="205"/>
                </a:cxn>
                <a:cxn ang="0">
                  <a:pos x="15" y="188"/>
                </a:cxn>
                <a:cxn ang="0">
                  <a:pos x="6" y="167"/>
                </a:cxn>
                <a:cxn ang="0">
                  <a:pos x="2" y="148"/>
                </a:cxn>
                <a:cxn ang="0">
                  <a:pos x="2" y="127"/>
                </a:cxn>
                <a:cxn ang="0">
                  <a:pos x="8" y="103"/>
                </a:cxn>
                <a:cxn ang="0">
                  <a:pos x="34" y="59"/>
                </a:cxn>
                <a:cxn ang="0">
                  <a:pos x="46" y="44"/>
                </a:cxn>
                <a:cxn ang="0">
                  <a:pos x="61" y="27"/>
                </a:cxn>
                <a:cxn ang="0">
                  <a:pos x="78" y="13"/>
                </a:cxn>
                <a:cxn ang="0">
                  <a:pos x="95" y="0"/>
                </a:cxn>
              </a:cxnLst>
              <a:rect l="0" t="0" r="r" b="b"/>
              <a:pathLst>
                <a:path w="247" h="251">
                  <a:moveTo>
                    <a:pt x="141" y="32"/>
                  </a:moveTo>
                  <a:lnTo>
                    <a:pt x="135" y="40"/>
                  </a:lnTo>
                  <a:lnTo>
                    <a:pt x="124" y="36"/>
                  </a:lnTo>
                  <a:lnTo>
                    <a:pt x="116" y="32"/>
                  </a:lnTo>
                  <a:lnTo>
                    <a:pt x="105" y="30"/>
                  </a:lnTo>
                  <a:lnTo>
                    <a:pt x="95" y="32"/>
                  </a:lnTo>
                  <a:lnTo>
                    <a:pt x="82" y="36"/>
                  </a:lnTo>
                  <a:lnTo>
                    <a:pt x="69" y="42"/>
                  </a:lnTo>
                  <a:lnTo>
                    <a:pt x="57" y="53"/>
                  </a:lnTo>
                  <a:lnTo>
                    <a:pt x="44" y="70"/>
                  </a:lnTo>
                  <a:lnTo>
                    <a:pt x="31" y="84"/>
                  </a:lnTo>
                  <a:lnTo>
                    <a:pt x="25" y="101"/>
                  </a:lnTo>
                  <a:lnTo>
                    <a:pt x="21" y="116"/>
                  </a:lnTo>
                  <a:lnTo>
                    <a:pt x="19" y="131"/>
                  </a:lnTo>
                  <a:lnTo>
                    <a:pt x="21" y="148"/>
                  </a:lnTo>
                  <a:lnTo>
                    <a:pt x="29" y="163"/>
                  </a:lnTo>
                  <a:lnTo>
                    <a:pt x="40" y="175"/>
                  </a:lnTo>
                  <a:lnTo>
                    <a:pt x="55" y="190"/>
                  </a:lnTo>
                  <a:lnTo>
                    <a:pt x="74" y="203"/>
                  </a:lnTo>
                  <a:lnTo>
                    <a:pt x="93" y="211"/>
                  </a:lnTo>
                  <a:lnTo>
                    <a:pt x="114" y="218"/>
                  </a:lnTo>
                  <a:lnTo>
                    <a:pt x="135" y="220"/>
                  </a:lnTo>
                  <a:lnTo>
                    <a:pt x="154" y="215"/>
                  </a:lnTo>
                  <a:lnTo>
                    <a:pt x="173" y="209"/>
                  </a:lnTo>
                  <a:lnTo>
                    <a:pt x="181" y="205"/>
                  </a:lnTo>
                  <a:lnTo>
                    <a:pt x="190" y="199"/>
                  </a:lnTo>
                  <a:lnTo>
                    <a:pt x="198" y="192"/>
                  </a:lnTo>
                  <a:lnTo>
                    <a:pt x="205" y="184"/>
                  </a:lnTo>
                  <a:lnTo>
                    <a:pt x="211" y="175"/>
                  </a:lnTo>
                  <a:lnTo>
                    <a:pt x="217" y="165"/>
                  </a:lnTo>
                  <a:lnTo>
                    <a:pt x="222" y="154"/>
                  </a:lnTo>
                  <a:lnTo>
                    <a:pt x="224" y="144"/>
                  </a:lnTo>
                  <a:lnTo>
                    <a:pt x="224" y="133"/>
                  </a:lnTo>
                  <a:lnTo>
                    <a:pt x="224" y="120"/>
                  </a:lnTo>
                  <a:lnTo>
                    <a:pt x="222" y="110"/>
                  </a:lnTo>
                  <a:lnTo>
                    <a:pt x="217" y="99"/>
                  </a:lnTo>
                  <a:lnTo>
                    <a:pt x="228" y="97"/>
                  </a:lnTo>
                  <a:lnTo>
                    <a:pt x="247" y="139"/>
                  </a:lnTo>
                  <a:lnTo>
                    <a:pt x="243" y="148"/>
                  </a:lnTo>
                  <a:lnTo>
                    <a:pt x="238" y="156"/>
                  </a:lnTo>
                  <a:lnTo>
                    <a:pt x="234" y="163"/>
                  </a:lnTo>
                  <a:lnTo>
                    <a:pt x="232" y="171"/>
                  </a:lnTo>
                  <a:lnTo>
                    <a:pt x="228" y="177"/>
                  </a:lnTo>
                  <a:lnTo>
                    <a:pt x="224" y="184"/>
                  </a:lnTo>
                  <a:lnTo>
                    <a:pt x="217" y="190"/>
                  </a:lnTo>
                  <a:lnTo>
                    <a:pt x="213" y="196"/>
                  </a:lnTo>
                  <a:lnTo>
                    <a:pt x="196" y="215"/>
                  </a:lnTo>
                  <a:lnTo>
                    <a:pt x="177" y="230"/>
                  </a:lnTo>
                  <a:lnTo>
                    <a:pt x="169" y="237"/>
                  </a:lnTo>
                  <a:lnTo>
                    <a:pt x="158" y="243"/>
                  </a:lnTo>
                  <a:lnTo>
                    <a:pt x="148" y="245"/>
                  </a:lnTo>
                  <a:lnTo>
                    <a:pt x="137" y="249"/>
                  </a:lnTo>
                  <a:lnTo>
                    <a:pt x="126" y="251"/>
                  </a:lnTo>
                  <a:lnTo>
                    <a:pt x="116" y="251"/>
                  </a:lnTo>
                  <a:lnTo>
                    <a:pt x="105" y="249"/>
                  </a:lnTo>
                  <a:lnTo>
                    <a:pt x="93" y="247"/>
                  </a:lnTo>
                  <a:lnTo>
                    <a:pt x="82" y="243"/>
                  </a:lnTo>
                  <a:lnTo>
                    <a:pt x="69" y="239"/>
                  </a:lnTo>
                  <a:lnTo>
                    <a:pt x="57" y="230"/>
                  </a:lnTo>
                  <a:lnTo>
                    <a:pt x="46" y="222"/>
                  </a:lnTo>
                  <a:lnTo>
                    <a:pt x="36" y="213"/>
                  </a:lnTo>
                  <a:lnTo>
                    <a:pt x="27" y="205"/>
                  </a:lnTo>
                  <a:lnTo>
                    <a:pt x="21" y="196"/>
                  </a:lnTo>
                  <a:lnTo>
                    <a:pt x="15" y="188"/>
                  </a:lnTo>
                  <a:lnTo>
                    <a:pt x="8" y="177"/>
                  </a:lnTo>
                  <a:lnTo>
                    <a:pt x="6" y="167"/>
                  </a:lnTo>
                  <a:lnTo>
                    <a:pt x="2" y="158"/>
                  </a:lnTo>
                  <a:lnTo>
                    <a:pt x="2" y="148"/>
                  </a:lnTo>
                  <a:lnTo>
                    <a:pt x="0" y="137"/>
                  </a:lnTo>
                  <a:lnTo>
                    <a:pt x="2" y="127"/>
                  </a:lnTo>
                  <a:lnTo>
                    <a:pt x="4" y="116"/>
                  </a:lnTo>
                  <a:lnTo>
                    <a:pt x="8" y="103"/>
                  </a:lnTo>
                  <a:lnTo>
                    <a:pt x="19" y="82"/>
                  </a:lnTo>
                  <a:lnTo>
                    <a:pt x="34" y="59"/>
                  </a:lnTo>
                  <a:lnTo>
                    <a:pt x="40" y="51"/>
                  </a:lnTo>
                  <a:lnTo>
                    <a:pt x="46" y="44"/>
                  </a:lnTo>
                  <a:lnTo>
                    <a:pt x="55" y="36"/>
                  </a:lnTo>
                  <a:lnTo>
                    <a:pt x="61" y="27"/>
                  </a:lnTo>
                  <a:lnTo>
                    <a:pt x="69" y="21"/>
                  </a:lnTo>
                  <a:lnTo>
                    <a:pt x="78" y="13"/>
                  </a:lnTo>
                  <a:lnTo>
                    <a:pt x="86" y="6"/>
                  </a:lnTo>
                  <a:lnTo>
                    <a:pt x="95" y="0"/>
                  </a:lnTo>
                  <a:lnTo>
                    <a:pt x="141" y="32"/>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02" name="Freeform 178"/>
            <p:cNvSpPr>
              <a:spLocks/>
            </p:cNvSpPr>
            <p:nvPr/>
          </p:nvSpPr>
          <p:spPr bwMode="auto">
            <a:xfrm>
              <a:off x="6941" y="2288"/>
              <a:ext cx="213" cy="222"/>
            </a:xfrm>
            <a:custGeom>
              <a:avLst/>
              <a:gdLst/>
              <a:ahLst/>
              <a:cxnLst>
                <a:cxn ang="0">
                  <a:pos x="55" y="32"/>
                </a:cxn>
                <a:cxn ang="0">
                  <a:pos x="180" y="169"/>
                </a:cxn>
                <a:cxn ang="0">
                  <a:pos x="207" y="154"/>
                </a:cxn>
                <a:cxn ang="0">
                  <a:pos x="213" y="161"/>
                </a:cxn>
                <a:cxn ang="0">
                  <a:pos x="146" y="222"/>
                </a:cxn>
                <a:cxn ang="0">
                  <a:pos x="137" y="216"/>
                </a:cxn>
                <a:cxn ang="0">
                  <a:pos x="156" y="190"/>
                </a:cxn>
                <a:cxn ang="0">
                  <a:pos x="34" y="53"/>
                </a:cxn>
                <a:cxn ang="0">
                  <a:pos x="6" y="70"/>
                </a:cxn>
                <a:cxn ang="0">
                  <a:pos x="0" y="61"/>
                </a:cxn>
                <a:cxn ang="0">
                  <a:pos x="68" y="0"/>
                </a:cxn>
                <a:cxn ang="0">
                  <a:pos x="76" y="9"/>
                </a:cxn>
                <a:cxn ang="0">
                  <a:pos x="55" y="32"/>
                </a:cxn>
              </a:cxnLst>
              <a:rect l="0" t="0" r="r" b="b"/>
              <a:pathLst>
                <a:path w="213" h="222">
                  <a:moveTo>
                    <a:pt x="55" y="32"/>
                  </a:moveTo>
                  <a:lnTo>
                    <a:pt x="180" y="169"/>
                  </a:lnTo>
                  <a:lnTo>
                    <a:pt x="207" y="154"/>
                  </a:lnTo>
                  <a:lnTo>
                    <a:pt x="213" y="161"/>
                  </a:lnTo>
                  <a:lnTo>
                    <a:pt x="146" y="222"/>
                  </a:lnTo>
                  <a:lnTo>
                    <a:pt x="137" y="216"/>
                  </a:lnTo>
                  <a:lnTo>
                    <a:pt x="156" y="190"/>
                  </a:lnTo>
                  <a:lnTo>
                    <a:pt x="34" y="53"/>
                  </a:lnTo>
                  <a:lnTo>
                    <a:pt x="6" y="70"/>
                  </a:lnTo>
                  <a:lnTo>
                    <a:pt x="0" y="61"/>
                  </a:lnTo>
                  <a:lnTo>
                    <a:pt x="68" y="0"/>
                  </a:lnTo>
                  <a:lnTo>
                    <a:pt x="76" y="9"/>
                  </a:lnTo>
                  <a:lnTo>
                    <a:pt x="55" y="32"/>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03" name="Freeform 179"/>
            <p:cNvSpPr>
              <a:spLocks noEditPoints="1"/>
            </p:cNvSpPr>
            <p:nvPr/>
          </p:nvSpPr>
          <p:spPr bwMode="auto">
            <a:xfrm>
              <a:off x="7135" y="2185"/>
              <a:ext cx="226" cy="253"/>
            </a:xfrm>
            <a:custGeom>
              <a:avLst/>
              <a:gdLst/>
              <a:ahLst/>
              <a:cxnLst>
                <a:cxn ang="0">
                  <a:pos x="45" y="148"/>
                </a:cxn>
                <a:cxn ang="0">
                  <a:pos x="59" y="215"/>
                </a:cxn>
                <a:cxn ang="0">
                  <a:pos x="89" y="202"/>
                </a:cxn>
                <a:cxn ang="0">
                  <a:pos x="93" y="211"/>
                </a:cxn>
                <a:cxn ang="0">
                  <a:pos x="28" y="253"/>
                </a:cxn>
                <a:cxn ang="0">
                  <a:pos x="24" y="245"/>
                </a:cxn>
                <a:cxn ang="0">
                  <a:pos x="43" y="226"/>
                </a:cxn>
                <a:cxn ang="0">
                  <a:pos x="0" y="8"/>
                </a:cxn>
                <a:cxn ang="0">
                  <a:pos x="13" y="0"/>
                </a:cxn>
                <a:cxn ang="0">
                  <a:pos x="197" y="128"/>
                </a:cxn>
                <a:cxn ang="0">
                  <a:pos x="222" y="118"/>
                </a:cxn>
                <a:cxn ang="0">
                  <a:pos x="226" y="128"/>
                </a:cxn>
                <a:cxn ang="0">
                  <a:pos x="150" y="175"/>
                </a:cxn>
                <a:cxn ang="0">
                  <a:pos x="146" y="167"/>
                </a:cxn>
                <a:cxn ang="0">
                  <a:pos x="167" y="145"/>
                </a:cxn>
                <a:cxn ang="0">
                  <a:pos x="110" y="105"/>
                </a:cxn>
                <a:cxn ang="0">
                  <a:pos x="45" y="148"/>
                </a:cxn>
                <a:cxn ang="0">
                  <a:pos x="40" y="131"/>
                </a:cxn>
                <a:cxn ang="0">
                  <a:pos x="97" y="97"/>
                </a:cxn>
                <a:cxn ang="0">
                  <a:pos x="24" y="44"/>
                </a:cxn>
                <a:cxn ang="0">
                  <a:pos x="40" y="131"/>
                </a:cxn>
              </a:cxnLst>
              <a:rect l="0" t="0" r="r" b="b"/>
              <a:pathLst>
                <a:path w="226" h="253">
                  <a:moveTo>
                    <a:pt x="45" y="148"/>
                  </a:moveTo>
                  <a:lnTo>
                    <a:pt x="59" y="215"/>
                  </a:lnTo>
                  <a:lnTo>
                    <a:pt x="89" y="202"/>
                  </a:lnTo>
                  <a:lnTo>
                    <a:pt x="93" y="211"/>
                  </a:lnTo>
                  <a:lnTo>
                    <a:pt x="28" y="253"/>
                  </a:lnTo>
                  <a:lnTo>
                    <a:pt x="24" y="245"/>
                  </a:lnTo>
                  <a:lnTo>
                    <a:pt x="43" y="226"/>
                  </a:lnTo>
                  <a:lnTo>
                    <a:pt x="0" y="8"/>
                  </a:lnTo>
                  <a:lnTo>
                    <a:pt x="13" y="0"/>
                  </a:lnTo>
                  <a:lnTo>
                    <a:pt x="197" y="128"/>
                  </a:lnTo>
                  <a:lnTo>
                    <a:pt x="222" y="118"/>
                  </a:lnTo>
                  <a:lnTo>
                    <a:pt x="226" y="128"/>
                  </a:lnTo>
                  <a:lnTo>
                    <a:pt x="150" y="175"/>
                  </a:lnTo>
                  <a:lnTo>
                    <a:pt x="146" y="167"/>
                  </a:lnTo>
                  <a:lnTo>
                    <a:pt x="167" y="145"/>
                  </a:lnTo>
                  <a:lnTo>
                    <a:pt x="110" y="105"/>
                  </a:lnTo>
                  <a:lnTo>
                    <a:pt x="45" y="148"/>
                  </a:lnTo>
                  <a:close/>
                  <a:moveTo>
                    <a:pt x="40" y="131"/>
                  </a:moveTo>
                  <a:lnTo>
                    <a:pt x="97" y="97"/>
                  </a:lnTo>
                  <a:lnTo>
                    <a:pt x="24" y="44"/>
                  </a:lnTo>
                  <a:lnTo>
                    <a:pt x="40" y="131"/>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04" name="Freeform 180"/>
            <p:cNvSpPr>
              <a:spLocks/>
            </p:cNvSpPr>
            <p:nvPr/>
          </p:nvSpPr>
          <p:spPr bwMode="auto">
            <a:xfrm>
              <a:off x="7311" y="2071"/>
              <a:ext cx="217" cy="236"/>
            </a:xfrm>
            <a:custGeom>
              <a:avLst/>
              <a:gdLst/>
              <a:ahLst/>
              <a:cxnLst>
                <a:cxn ang="0">
                  <a:pos x="69" y="226"/>
                </a:cxn>
                <a:cxn ang="0">
                  <a:pos x="97" y="211"/>
                </a:cxn>
                <a:cxn ang="0">
                  <a:pos x="33" y="36"/>
                </a:cxn>
                <a:cxn ang="0">
                  <a:pos x="2" y="42"/>
                </a:cxn>
                <a:cxn ang="0">
                  <a:pos x="0" y="31"/>
                </a:cxn>
                <a:cxn ang="0">
                  <a:pos x="84" y="0"/>
                </a:cxn>
                <a:cxn ang="0">
                  <a:pos x="88" y="10"/>
                </a:cxn>
                <a:cxn ang="0">
                  <a:pos x="61" y="25"/>
                </a:cxn>
                <a:cxn ang="0">
                  <a:pos x="122" y="196"/>
                </a:cxn>
                <a:cxn ang="0">
                  <a:pos x="198" y="171"/>
                </a:cxn>
                <a:cxn ang="0">
                  <a:pos x="200" y="124"/>
                </a:cxn>
                <a:cxn ang="0">
                  <a:pos x="211" y="120"/>
                </a:cxn>
                <a:cxn ang="0">
                  <a:pos x="217" y="183"/>
                </a:cxn>
                <a:cxn ang="0">
                  <a:pos x="71" y="236"/>
                </a:cxn>
                <a:cxn ang="0">
                  <a:pos x="69" y="226"/>
                </a:cxn>
              </a:cxnLst>
              <a:rect l="0" t="0" r="r" b="b"/>
              <a:pathLst>
                <a:path w="217" h="236">
                  <a:moveTo>
                    <a:pt x="69" y="226"/>
                  </a:moveTo>
                  <a:lnTo>
                    <a:pt x="97" y="211"/>
                  </a:lnTo>
                  <a:lnTo>
                    <a:pt x="33" y="36"/>
                  </a:lnTo>
                  <a:lnTo>
                    <a:pt x="2" y="42"/>
                  </a:lnTo>
                  <a:lnTo>
                    <a:pt x="0" y="31"/>
                  </a:lnTo>
                  <a:lnTo>
                    <a:pt x="84" y="0"/>
                  </a:lnTo>
                  <a:lnTo>
                    <a:pt x="88" y="10"/>
                  </a:lnTo>
                  <a:lnTo>
                    <a:pt x="61" y="25"/>
                  </a:lnTo>
                  <a:lnTo>
                    <a:pt x="122" y="196"/>
                  </a:lnTo>
                  <a:lnTo>
                    <a:pt x="198" y="171"/>
                  </a:lnTo>
                  <a:lnTo>
                    <a:pt x="200" y="124"/>
                  </a:lnTo>
                  <a:lnTo>
                    <a:pt x="211" y="120"/>
                  </a:lnTo>
                  <a:lnTo>
                    <a:pt x="217" y="183"/>
                  </a:lnTo>
                  <a:lnTo>
                    <a:pt x="71" y="236"/>
                  </a:lnTo>
                  <a:lnTo>
                    <a:pt x="69" y="226"/>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05" name="Freeform 181"/>
            <p:cNvSpPr>
              <a:spLocks/>
            </p:cNvSpPr>
            <p:nvPr/>
          </p:nvSpPr>
          <p:spPr bwMode="auto">
            <a:xfrm>
              <a:off x="7712" y="1995"/>
              <a:ext cx="137" cy="226"/>
            </a:xfrm>
            <a:custGeom>
              <a:avLst/>
              <a:gdLst/>
              <a:ahLst/>
              <a:cxnLst>
                <a:cxn ang="0">
                  <a:pos x="112" y="54"/>
                </a:cxn>
                <a:cxn ang="0">
                  <a:pos x="105" y="38"/>
                </a:cxn>
                <a:cxn ang="0">
                  <a:pos x="99" y="25"/>
                </a:cxn>
                <a:cxn ang="0">
                  <a:pos x="86" y="14"/>
                </a:cxn>
                <a:cxn ang="0">
                  <a:pos x="69" y="12"/>
                </a:cxn>
                <a:cxn ang="0">
                  <a:pos x="55" y="16"/>
                </a:cxn>
                <a:cxn ang="0">
                  <a:pos x="42" y="23"/>
                </a:cxn>
                <a:cxn ang="0">
                  <a:pos x="33" y="35"/>
                </a:cxn>
                <a:cxn ang="0">
                  <a:pos x="31" y="50"/>
                </a:cxn>
                <a:cxn ang="0">
                  <a:pos x="36" y="69"/>
                </a:cxn>
                <a:cxn ang="0">
                  <a:pos x="48" y="84"/>
                </a:cxn>
                <a:cxn ang="0">
                  <a:pos x="84" y="103"/>
                </a:cxn>
                <a:cxn ang="0">
                  <a:pos x="120" y="122"/>
                </a:cxn>
                <a:cxn ang="0">
                  <a:pos x="133" y="135"/>
                </a:cxn>
                <a:cxn ang="0">
                  <a:pos x="137" y="156"/>
                </a:cxn>
                <a:cxn ang="0">
                  <a:pos x="133" y="183"/>
                </a:cxn>
                <a:cxn ang="0">
                  <a:pos x="120" y="204"/>
                </a:cxn>
                <a:cxn ang="0">
                  <a:pos x="97" y="219"/>
                </a:cxn>
                <a:cxn ang="0">
                  <a:pos x="67" y="226"/>
                </a:cxn>
                <a:cxn ang="0">
                  <a:pos x="50" y="223"/>
                </a:cxn>
                <a:cxn ang="0">
                  <a:pos x="33" y="221"/>
                </a:cxn>
                <a:cxn ang="0">
                  <a:pos x="17" y="217"/>
                </a:cxn>
                <a:cxn ang="0">
                  <a:pos x="4" y="209"/>
                </a:cxn>
                <a:cxn ang="0">
                  <a:pos x="10" y="156"/>
                </a:cxn>
                <a:cxn ang="0">
                  <a:pos x="12" y="166"/>
                </a:cxn>
                <a:cxn ang="0">
                  <a:pos x="14" y="177"/>
                </a:cxn>
                <a:cxn ang="0">
                  <a:pos x="17" y="188"/>
                </a:cxn>
                <a:cxn ang="0">
                  <a:pos x="21" y="194"/>
                </a:cxn>
                <a:cxn ang="0">
                  <a:pos x="29" y="202"/>
                </a:cxn>
                <a:cxn ang="0">
                  <a:pos x="42" y="209"/>
                </a:cxn>
                <a:cxn ang="0">
                  <a:pos x="55" y="211"/>
                </a:cxn>
                <a:cxn ang="0">
                  <a:pos x="65" y="213"/>
                </a:cxn>
                <a:cxn ang="0">
                  <a:pos x="84" y="209"/>
                </a:cxn>
                <a:cxn ang="0">
                  <a:pos x="97" y="202"/>
                </a:cxn>
                <a:cxn ang="0">
                  <a:pos x="107" y="190"/>
                </a:cxn>
                <a:cxn ang="0">
                  <a:pos x="110" y="171"/>
                </a:cxn>
                <a:cxn ang="0">
                  <a:pos x="105" y="154"/>
                </a:cxn>
                <a:cxn ang="0">
                  <a:pos x="93" y="143"/>
                </a:cxn>
                <a:cxn ang="0">
                  <a:pos x="57" y="124"/>
                </a:cxn>
                <a:cxn ang="0">
                  <a:pos x="21" y="103"/>
                </a:cxn>
                <a:cxn ang="0">
                  <a:pos x="8" y="84"/>
                </a:cxn>
                <a:cxn ang="0">
                  <a:pos x="4" y="59"/>
                </a:cxn>
                <a:cxn ang="0">
                  <a:pos x="8" y="35"/>
                </a:cxn>
                <a:cxn ang="0">
                  <a:pos x="21" y="16"/>
                </a:cxn>
                <a:cxn ang="0">
                  <a:pos x="42" y="4"/>
                </a:cxn>
                <a:cxn ang="0">
                  <a:pos x="71" y="0"/>
                </a:cxn>
                <a:cxn ang="0">
                  <a:pos x="82" y="0"/>
                </a:cxn>
                <a:cxn ang="0">
                  <a:pos x="93" y="0"/>
                </a:cxn>
                <a:cxn ang="0">
                  <a:pos x="105" y="2"/>
                </a:cxn>
                <a:cxn ang="0">
                  <a:pos x="116" y="4"/>
                </a:cxn>
              </a:cxnLst>
              <a:rect l="0" t="0" r="r" b="b"/>
              <a:pathLst>
                <a:path w="137" h="226">
                  <a:moveTo>
                    <a:pt x="122" y="52"/>
                  </a:moveTo>
                  <a:lnTo>
                    <a:pt x="112" y="54"/>
                  </a:lnTo>
                  <a:lnTo>
                    <a:pt x="110" y="46"/>
                  </a:lnTo>
                  <a:lnTo>
                    <a:pt x="105" y="38"/>
                  </a:lnTo>
                  <a:lnTo>
                    <a:pt x="103" y="31"/>
                  </a:lnTo>
                  <a:lnTo>
                    <a:pt x="99" y="25"/>
                  </a:lnTo>
                  <a:lnTo>
                    <a:pt x="93" y="19"/>
                  </a:lnTo>
                  <a:lnTo>
                    <a:pt x="86" y="14"/>
                  </a:lnTo>
                  <a:lnTo>
                    <a:pt x="78" y="12"/>
                  </a:lnTo>
                  <a:lnTo>
                    <a:pt x="69" y="12"/>
                  </a:lnTo>
                  <a:lnTo>
                    <a:pt x="61" y="14"/>
                  </a:lnTo>
                  <a:lnTo>
                    <a:pt x="55" y="16"/>
                  </a:lnTo>
                  <a:lnTo>
                    <a:pt x="46" y="19"/>
                  </a:lnTo>
                  <a:lnTo>
                    <a:pt x="42" y="23"/>
                  </a:lnTo>
                  <a:lnTo>
                    <a:pt x="38" y="29"/>
                  </a:lnTo>
                  <a:lnTo>
                    <a:pt x="33" y="35"/>
                  </a:lnTo>
                  <a:lnTo>
                    <a:pt x="31" y="42"/>
                  </a:lnTo>
                  <a:lnTo>
                    <a:pt x="31" y="50"/>
                  </a:lnTo>
                  <a:lnTo>
                    <a:pt x="33" y="61"/>
                  </a:lnTo>
                  <a:lnTo>
                    <a:pt x="36" y="69"/>
                  </a:lnTo>
                  <a:lnTo>
                    <a:pt x="42" y="78"/>
                  </a:lnTo>
                  <a:lnTo>
                    <a:pt x="48" y="84"/>
                  </a:lnTo>
                  <a:lnTo>
                    <a:pt x="65" y="95"/>
                  </a:lnTo>
                  <a:lnTo>
                    <a:pt x="84" y="103"/>
                  </a:lnTo>
                  <a:lnTo>
                    <a:pt x="103" y="112"/>
                  </a:lnTo>
                  <a:lnTo>
                    <a:pt x="120" y="122"/>
                  </a:lnTo>
                  <a:lnTo>
                    <a:pt x="126" y="128"/>
                  </a:lnTo>
                  <a:lnTo>
                    <a:pt x="133" y="135"/>
                  </a:lnTo>
                  <a:lnTo>
                    <a:pt x="135" y="145"/>
                  </a:lnTo>
                  <a:lnTo>
                    <a:pt x="137" y="156"/>
                  </a:lnTo>
                  <a:lnTo>
                    <a:pt x="137" y="169"/>
                  </a:lnTo>
                  <a:lnTo>
                    <a:pt x="133" y="183"/>
                  </a:lnTo>
                  <a:lnTo>
                    <a:pt x="126" y="194"/>
                  </a:lnTo>
                  <a:lnTo>
                    <a:pt x="120" y="204"/>
                  </a:lnTo>
                  <a:lnTo>
                    <a:pt x="110" y="213"/>
                  </a:lnTo>
                  <a:lnTo>
                    <a:pt x="97" y="219"/>
                  </a:lnTo>
                  <a:lnTo>
                    <a:pt x="84" y="223"/>
                  </a:lnTo>
                  <a:lnTo>
                    <a:pt x="67" y="226"/>
                  </a:lnTo>
                  <a:lnTo>
                    <a:pt x="59" y="223"/>
                  </a:lnTo>
                  <a:lnTo>
                    <a:pt x="50" y="223"/>
                  </a:lnTo>
                  <a:lnTo>
                    <a:pt x="42" y="223"/>
                  </a:lnTo>
                  <a:lnTo>
                    <a:pt x="33" y="221"/>
                  </a:lnTo>
                  <a:lnTo>
                    <a:pt x="25" y="219"/>
                  </a:lnTo>
                  <a:lnTo>
                    <a:pt x="17" y="217"/>
                  </a:lnTo>
                  <a:lnTo>
                    <a:pt x="10" y="213"/>
                  </a:lnTo>
                  <a:lnTo>
                    <a:pt x="4" y="209"/>
                  </a:lnTo>
                  <a:lnTo>
                    <a:pt x="0" y="158"/>
                  </a:lnTo>
                  <a:lnTo>
                    <a:pt x="10" y="156"/>
                  </a:lnTo>
                  <a:lnTo>
                    <a:pt x="10" y="162"/>
                  </a:lnTo>
                  <a:lnTo>
                    <a:pt x="12" y="166"/>
                  </a:lnTo>
                  <a:lnTo>
                    <a:pt x="12" y="173"/>
                  </a:lnTo>
                  <a:lnTo>
                    <a:pt x="14" y="177"/>
                  </a:lnTo>
                  <a:lnTo>
                    <a:pt x="17" y="183"/>
                  </a:lnTo>
                  <a:lnTo>
                    <a:pt x="17" y="188"/>
                  </a:lnTo>
                  <a:lnTo>
                    <a:pt x="19" y="190"/>
                  </a:lnTo>
                  <a:lnTo>
                    <a:pt x="21" y="194"/>
                  </a:lnTo>
                  <a:lnTo>
                    <a:pt x="25" y="198"/>
                  </a:lnTo>
                  <a:lnTo>
                    <a:pt x="29" y="202"/>
                  </a:lnTo>
                  <a:lnTo>
                    <a:pt x="36" y="204"/>
                  </a:lnTo>
                  <a:lnTo>
                    <a:pt x="42" y="209"/>
                  </a:lnTo>
                  <a:lnTo>
                    <a:pt x="48" y="211"/>
                  </a:lnTo>
                  <a:lnTo>
                    <a:pt x="55" y="211"/>
                  </a:lnTo>
                  <a:lnTo>
                    <a:pt x="61" y="213"/>
                  </a:lnTo>
                  <a:lnTo>
                    <a:pt x="65" y="213"/>
                  </a:lnTo>
                  <a:lnTo>
                    <a:pt x="76" y="211"/>
                  </a:lnTo>
                  <a:lnTo>
                    <a:pt x="84" y="209"/>
                  </a:lnTo>
                  <a:lnTo>
                    <a:pt x="90" y="207"/>
                  </a:lnTo>
                  <a:lnTo>
                    <a:pt x="97" y="202"/>
                  </a:lnTo>
                  <a:lnTo>
                    <a:pt x="103" y="196"/>
                  </a:lnTo>
                  <a:lnTo>
                    <a:pt x="107" y="190"/>
                  </a:lnTo>
                  <a:lnTo>
                    <a:pt x="110" y="181"/>
                  </a:lnTo>
                  <a:lnTo>
                    <a:pt x="110" y="171"/>
                  </a:lnTo>
                  <a:lnTo>
                    <a:pt x="107" y="162"/>
                  </a:lnTo>
                  <a:lnTo>
                    <a:pt x="105" y="154"/>
                  </a:lnTo>
                  <a:lnTo>
                    <a:pt x="99" y="147"/>
                  </a:lnTo>
                  <a:lnTo>
                    <a:pt x="93" y="143"/>
                  </a:lnTo>
                  <a:lnTo>
                    <a:pt x="76" y="133"/>
                  </a:lnTo>
                  <a:lnTo>
                    <a:pt x="57" y="124"/>
                  </a:lnTo>
                  <a:lnTo>
                    <a:pt x="38" y="116"/>
                  </a:lnTo>
                  <a:lnTo>
                    <a:pt x="21" y="103"/>
                  </a:lnTo>
                  <a:lnTo>
                    <a:pt x="14" y="95"/>
                  </a:lnTo>
                  <a:lnTo>
                    <a:pt x="8" y="84"/>
                  </a:lnTo>
                  <a:lnTo>
                    <a:pt x="4" y="73"/>
                  </a:lnTo>
                  <a:lnTo>
                    <a:pt x="4" y="59"/>
                  </a:lnTo>
                  <a:lnTo>
                    <a:pt x="4" y="48"/>
                  </a:lnTo>
                  <a:lnTo>
                    <a:pt x="8" y="35"/>
                  </a:lnTo>
                  <a:lnTo>
                    <a:pt x="12" y="27"/>
                  </a:lnTo>
                  <a:lnTo>
                    <a:pt x="21" y="16"/>
                  </a:lnTo>
                  <a:lnTo>
                    <a:pt x="29" y="10"/>
                  </a:lnTo>
                  <a:lnTo>
                    <a:pt x="42" y="4"/>
                  </a:lnTo>
                  <a:lnTo>
                    <a:pt x="57" y="0"/>
                  </a:lnTo>
                  <a:lnTo>
                    <a:pt x="71" y="0"/>
                  </a:lnTo>
                  <a:lnTo>
                    <a:pt x="78" y="0"/>
                  </a:lnTo>
                  <a:lnTo>
                    <a:pt x="82" y="0"/>
                  </a:lnTo>
                  <a:lnTo>
                    <a:pt x="88" y="0"/>
                  </a:lnTo>
                  <a:lnTo>
                    <a:pt x="93" y="0"/>
                  </a:lnTo>
                  <a:lnTo>
                    <a:pt x="99" y="2"/>
                  </a:lnTo>
                  <a:lnTo>
                    <a:pt x="105" y="2"/>
                  </a:lnTo>
                  <a:lnTo>
                    <a:pt x="110" y="4"/>
                  </a:lnTo>
                  <a:lnTo>
                    <a:pt x="116" y="4"/>
                  </a:lnTo>
                  <a:lnTo>
                    <a:pt x="122" y="52"/>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06" name="Freeform 182"/>
            <p:cNvSpPr>
              <a:spLocks/>
            </p:cNvSpPr>
            <p:nvPr/>
          </p:nvSpPr>
          <p:spPr bwMode="auto">
            <a:xfrm>
              <a:off x="7881" y="2003"/>
              <a:ext cx="177" cy="237"/>
            </a:xfrm>
            <a:custGeom>
              <a:avLst/>
              <a:gdLst/>
              <a:ahLst/>
              <a:cxnLst>
                <a:cxn ang="0">
                  <a:pos x="78" y="104"/>
                </a:cxn>
                <a:cxn ang="0">
                  <a:pos x="135" y="112"/>
                </a:cxn>
                <a:cxn ang="0">
                  <a:pos x="143" y="91"/>
                </a:cxn>
                <a:cxn ang="0">
                  <a:pos x="154" y="93"/>
                </a:cxn>
                <a:cxn ang="0">
                  <a:pos x="152" y="99"/>
                </a:cxn>
                <a:cxn ang="0">
                  <a:pos x="150" y="106"/>
                </a:cxn>
                <a:cxn ang="0">
                  <a:pos x="150" y="114"/>
                </a:cxn>
                <a:cxn ang="0">
                  <a:pos x="147" y="123"/>
                </a:cxn>
                <a:cxn ang="0">
                  <a:pos x="145" y="131"/>
                </a:cxn>
                <a:cxn ang="0">
                  <a:pos x="145" y="139"/>
                </a:cxn>
                <a:cxn ang="0">
                  <a:pos x="143" y="148"/>
                </a:cxn>
                <a:cxn ang="0">
                  <a:pos x="143" y="154"/>
                </a:cxn>
                <a:cxn ang="0">
                  <a:pos x="135" y="152"/>
                </a:cxn>
                <a:cxn ang="0">
                  <a:pos x="133" y="129"/>
                </a:cxn>
                <a:cxn ang="0">
                  <a:pos x="76" y="120"/>
                </a:cxn>
                <a:cxn ang="0">
                  <a:pos x="63" y="203"/>
                </a:cxn>
                <a:cxn ang="0">
                  <a:pos x="147" y="215"/>
                </a:cxn>
                <a:cxn ang="0">
                  <a:pos x="166" y="184"/>
                </a:cxn>
                <a:cxn ang="0">
                  <a:pos x="177" y="186"/>
                </a:cxn>
                <a:cxn ang="0">
                  <a:pos x="156" y="237"/>
                </a:cxn>
                <a:cxn ang="0">
                  <a:pos x="0" y="213"/>
                </a:cxn>
                <a:cxn ang="0">
                  <a:pos x="2" y="203"/>
                </a:cxn>
                <a:cxn ang="0">
                  <a:pos x="33" y="203"/>
                </a:cxn>
                <a:cxn ang="0">
                  <a:pos x="61" y="19"/>
                </a:cxn>
                <a:cxn ang="0">
                  <a:pos x="31" y="11"/>
                </a:cxn>
                <a:cxn ang="0">
                  <a:pos x="33" y="0"/>
                </a:cxn>
                <a:cxn ang="0">
                  <a:pos x="175" y="21"/>
                </a:cxn>
                <a:cxn ang="0">
                  <a:pos x="171" y="68"/>
                </a:cxn>
                <a:cxn ang="0">
                  <a:pos x="162" y="68"/>
                </a:cxn>
                <a:cxn ang="0">
                  <a:pos x="158" y="36"/>
                </a:cxn>
                <a:cxn ang="0">
                  <a:pos x="90" y="25"/>
                </a:cxn>
                <a:cxn ang="0">
                  <a:pos x="78" y="104"/>
                </a:cxn>
              </a:cxnLst>
              <a:rect l="0" t="0" r="r" b="b"/>
              <a:pathLst>
                <a:path w="177" h="237">
                  <a:moveTo>
                    <a:pt x="78" y="104"/>
                  </a:moveTo>
                  <a:lnTo>
                    <a:pt x="135" y="112"/>
                  </a:lnTo>
                  <a:lnTo>
                    <a:pt x="143" y="91"/>
                  </a:lnTo>
                  <a:lnTo>
                    <a:pt x="154" y="93"/>
                  </a:lnTo>
                  <a:lnTo>
                    <a:pt x="152" y="99"/>
                  </a:lnTo>
                  <a:lnTo>
                    <a:pt x="150" y="106"/>
                  </a:lnTo>
                  <a:lnTo>
                    <a:pt x="150" y="114"/>
                  </a:lnTo>
                  <a:lnTo>
                    <a:pt x="147" y="123"/>
                  </a:lnTo>
                  <a:lnTo>
                    <a:pt x="145" y="131"/>
                  </a:lnTo>
                  <a:lnTo>
                    <a:pt x="145" y="139"/>
                  </a:lnTo>
                  <a:lnTo>
                    <a:pt x="143" y="148"/>
                  </a:lnTo>
                  <a:lnTo>
                    <a:pt x="143" y="154"/>
                  </a:lnTo>
                  <a:lnTo>
                    <a:pt x="135" y="152"/>
                  </a:lnTo>
                  <a:lnTo>
                    <a:pt x="133" y="129"/>
                  </a:lnTo>
                  <a:lnTo>
                    <a:pt x="76" y="120"/>
                  </a:lnTo>
                  <a:lnTo>
                    <a:pt x="63" y="203"/>
                  </a:lnTo>
                  <a:lnTo>
                    <a:pt x="147" y="215"/>
                  </a:lnTo>
                  <a:lnTo>
                    <a:pt x="166" y="184"/>
                  </a:lnTo>
                  <a:lnTo>
                    <a:pt x="177" y="186"/>
                  </a:lnTo>
                  <a:lnTo>
                    <a:pt x="156" y="237"/>
                  </a:lnTo>
                  <a:lnTo>
                    <a:pt x="0" y="213"/>
                  </a:lnTo>
                  <a:lnTo>
                    <a:pt x="2" y="203"/>
                  </a:lnTo>
                  <a:lnTo>
                    <a:pt x="33" y="203"/>
                  </a:lnTo>
                  <a:lnTo>
                    <a:pt x="61" y="19"/>
                  </a:lnTo>
                  <a:lnTo>
                    <a:pt x="31" y="11"/>
                  </a:lnTo>
                  <a:lnTo>
                    <a:pt x="33" y="0"/>
                  </a:lnTo>
                  <a:lnTo>
                    <a:pt x="175" y="21"/>
                  </a:lnTo>
                  <a:lnTo>
                    <a:pt x="171" y="68"/>
                  </a:lnTo>
                  <a:lnTo>
                    <a:pt x="162" y="68"/>
                  </a:lnTo>
                  <a:lnTo>
                    <a:pt x="158" y="36"/>
                  </a:lnTo>
                  <a:lnTo>
                    <a:pt x="90" y="25"/>
                  </a:lnTo>
                  <a:lnTo>
                    <a:pt x="78" y="104"/>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07" name="Freeform 183"/>
            <p:cNvSpPr>
              <a:spLocks/>
            </p:cNvSpPr>
            <p:nvPr/>
          </p:nvSpPr>
          <p:spPr bwMode="auto">
            <a:xfrm>
              <a:off x="8104" y="2068"/>
              <a:ext cx="239" cy="239"/>
            </a:xfrm>
            <a:custGeom>
              <a:avLst/>
              <a:gdLst/>
              <a:ahLst/>
              <a:cxnLst>
                <a:cxn ang="0">
                  <a:pos x="212" y="102"/>
                </a:cxn>
                <a:cxn ang="0">
                  <a:pos x="214" y="81"/>
                </a:cxn>
                <a:cxn ang="0">
                  <a:pos x="207" y="60"/>
                </a:cxn>
                <a:cxn ang="0">
                  <a:pos x="190" y="41"/>
                </a:cxn>
                <a:cxn ang="0">
                  <a:pos x="157" y="24"/>
                </a:cxn>
                <a:cxn ang="0">
                  <a:pos x="121" y="15"/>
                </a:cxn>
                <a:cxn ang="0">
                  <a:pos x="89" y="19"/>
                </a:cxn>
                <a:cxn ang="0">
                  <a:pos x="64" y="39"/>
                </a:cxn>
                <a:cxn ang="0">
                  <a:pos x="45" y="70"/>
                </a:cxn>
                <a:cxn ang="0">
                  <a:pos x="36" y="115"/>
                </a:cxn>
                <a:cxn ang="0">
                  <a:pos x="43" y="157"/>
                </a:cxn>
                <a:cxn ang="0">
                  <a:pos x="51" y="174"/>
                </a:cxn>
                <a:cxn ang="0">
                  <a:pos x="62" y="191"/>
                </a:cxn>
                <a:cxn ang="0">
                  <a:pos x="79" y="203"/>
                </a:cxn>
                <a:cxn ang="0">
                  <a:pos x="98" y="212"/>
                </a:cxn>
                <a:cxn ang="0">
                  <a:pos x="119" y="218"/>
                </a:cxn>
                <a:cxn ang="0">
                  <a:pos x="142" y="218"/>
                </a:cxn>
                <a:cxn ang="0">
                  <a:pos x="163" y="212"/>
                </a:cxn>
                <a:cxn ang="0">
                  <a:pos x="182" y="199"/>
                </a:cxn>
                <a:cxn ang="0">
                  <a:pos x="150" y="239"/>
                </a:cxn>
                <a:cxn ang="0">
                  <a:pos x="133" y="237"/>
                </a:cxn>
                <a:cxn ang="0">
                  <a:pos x="119" y="233"/>
                </a:cxn>
                <a:cxn ang="0">
                  <a:pos x="102" y="229"/>
                </a:cxn>
                <a:cxn ang="0">
                  <a:pos x="87" y="224"/>
                </a:cxn>
                <a:cxn ang="0">
                  <a:pos x="45" y="201"/>
                </a:cxn>
                <a:cxn ang="0">
                  <a:pos x="26" y="186"/>
                </a:cxn>
                <a:cxn ang="0">
                  <a:pos x="13" y="167"/>
                </a:cxn>
                <a:cxn ang="0">
                  <a:pos x="5" y="148"/>
                </a:cxn>
                <a:cxn ang="0">
                  <a:pos x="0" y="125"/>
                </a:cxn>
                <a:cxn ang="0">
                  <a:pos x="3" y="100"/>
                </a:cxn>
                <a:cxn ang="0">
                  <a:pos x="11" y="72"/>
                </a:cxn>
                <a:cxn ang="0">
                  <a:pos x="22" y="51"/>
                </a:cxn>
                <a:cxn ang="0">
                  <a:pos x="34" y="32"/>
                </a:cxn>
                <a:cxn ang="0">
                  <a:pos x="51" y="17"/>
                </a:cxn>
                <a:cxn ang="0">
                  <a:pos x="68" y="7"/>
                </a:cxn>
                <a:cxn ang="0">
                  <a:pos x="89" y="3"/>
                </a:cxn>
                <a:cxn ang="0">
                  <a:pos x="112" y="0"/>
                </a:cxn>
                <a:cxn ang="0">
                  <a:pos x="163" y="11"/>
                </a:cxn>
                <a:cxn ang="0">
                  <a:pos x="180" y="19"/>
                </a:cxn>
                <a:cxn ang="0">
                  <a:pos x="201" y="28"/>
                </a:cxn>
                <a:cxn ang="0">
                  <a:pos x="220" y="41"/>
                </a:cxn>
                <a:cxn ang="0">
                  <a:pos x="239" y="51"/>
                </a:cxn>
              </a:cxnLst>
              <a:rect l="0" t="0" r="r" b="b"/>
              <a:pathLst>
                <a:path w="239" h="239">
                  <a:moveTo>
                    <a:pt x="222" y="104"/>
                  </a:moveTo>
                  <a:lnTo>
                    <a:pt x="212" y="102"/>
                  </a:lnTo>
                  <a:lnTo>
                    <a:pt x="214" y="91"/>
                  </a:lnTo>
                  <a:lnTo>
                    <a:pt x="214" y="81"/>
                  </a:lnTo>
                  <a:lnTo>
                    <a:pt x="212" y="70"/>
                  </a:lnTo>
                  <a:lnTo>
                    <a:pt x="207" y="60"/>
                  </a:lnTo>
                  <a:lnTo>
                    <a:pt x="201" y="51"/>
                  </a:lnTo>
                  <a:lnTo>
                    <a:pt x="190" y="41"/>
                  </a:lnTo>
                  <a:lnTo>
                    <a:pt x="176" y="32"/>
                  </a:lnTo>
                  <a:lnTo>
                    <a:pt x="157" y="24"/>
                  </a:lnTo>
                  <a:lnTo>
                    <a:pt x="138" y="17"/>
                  </a:lnTo>
                  <a:lnTo>
                    <a:pt x="121" y="15"/>
                  </a:lnTo>
                  <a:lnTo>
                    <a:pt x="104" y="15"/>
                  </a:lnTo>
                  <a:lnTo>
                    <a:pt x="89" y="19"/>
                  </a:lnTo>
                  <a:lnTo>
                    <a:pt x="76" y="28"/>
                  </a:lnTo>
                  <a:lnTo>
                    <a:pt x="64" y="39"/>
                  </a:lnTo>
                  <a:lnTo>
                    <a:pt x="53" y="53"/>
                  </a:lnTo>
                  <a:lnTo>
                    <a:pt x="45" y="70"/>
                  </a:lnTo>
                  <a:lnTo>
                    <a:pt x="38" y="93"/>
                  </a:lnTo>
                  <a:lnTo>
                    <a:pt x="36" y="115"/>
                  </a:lnTo>
                  <a:lnTo>
                    <a:pt x="36" y="136"/>
                  </a:lnTo>
                  <a:lnTo>
                    <a:pt x="43" y="157"/>
                  </a:lnTo>
                  <a:lnTo>
                    <a:pt x="45" y="165"/>
                  </a:lnTo>
                  <a:lnTo>
                    <a:pt x="51" y="174"/>
                  </a:lnTo>
                  <a:lnTo>
                    <a:pt x="55" y="182"/>
                  </a:lnTo>
                  <a:lnTo>
                    <a:pt x="62" y="191"/>
                  </a:lnTo>
                  <a:lnTo>
                    <a:pt x="70" y="197"/>
                  </a:lnTo>
                  <a:lnTo>
                    <a:pt x="79" y="203"/>
                  </a:lnTo>
                  <a:lnTo>
                    <a:pt x="87" y="207"/>
                  </a:lnTo>
                  <a:lnTo>
                    <a:pt x="98" y="212"/>
                  </a:lnTo>
                  <a:lnTo>
                    <a:pt x="108" y="216"/>
                  </a:lnTo>
                  <a:lnTo>
                    <a:pt x="119" y="218"/>
                  </a:lnTo>
                  <a:lnTo>
                    <a:pt x="129" y="218"/>
                  </a:lnTo>
                  <a:lnTo>
                    <a:pt x="142" y="218"/>
                  </a:lnTo>
                  <a:lnTo>
                    <a:pt x="152" y="216"/>
                  </a:lnTo>
                  <a:lnTo>
                    <a:pt x="163" y="212"/>
                  </a:lnTo>
                  <a:lnTo>
                    <a:pt x="171" y="207"/>
                  </a:lnTo>
                  <a:lnTo>
                    <a:pt x="182" y="199"/>
                  </a:lnTo>
                  <a:lnTo>
                    <a:pt x="186" y="207"/>
                  </a:lnTo>
                  <a:lnTo>
                    <a:pt x="150" y="239"/>
                  </a:lnTo>
                  <a:lnTo>
                    <a:pt x="142" y="237"/>
                  </a:lnTo>
                  <a:lnTo>
                    <a:pt x="133" y="237"/>
                  </a:lnTo>
                  <a:lnTo>
                    <a:pt x="125" y="235"/>
                  </a:lnTo>
                  <a:lnTo>
                    <a:pt x="119" y="233"/>
                  </a:lnTo>
                  <a:lnTo>
                    <a:pt x="110" y="231"/>
                  </a:lnTo>
                  <a:lnTo>
                    <a:pt x="102" y="229"/>
                  </a:lnTo>
                  <a:lnTo>
                    <a:pt x="95" y="226"/>
                  </a:lnTo>
                  <a:lnTo>
                    <a:pt x="87" y="224"/>
                  </a:lnTo>
                  <a:lnTo>
                    <a:pt x="64" y="214"/>
                  </a:lnTo>
                  <a:lnTo>
                    <a:pt x="45" y="201"/>
                  </a:lnTo>
                  <a:lnTo>
                    <a:pt x="34" y="193"/>
                  </a:lnTo>
                  <a:lnTo>
                    <a:pt x="26" y="186"/>
                  </a:lnTo>
                  <a:lnTo>
                    <a:pt x="19" y="178"/>
                  </a:lnTo>
                  <a:lnTo>
                    <a:pt x="13" y="167"/>
                  </a:lnTo>
                  <a:lnTo>
                    <a:pt x="9" y="159"/>
                  </a:lnTo>
                  <a:lnTo>
                    <a:pt x="5" y="148"/>
                  </a:lnTo>
                  <a:lnTo>
                    <a:pt x="3" y="138"/>
                  </a:lnTo>
                  <a:lnTo>
                    <a:pt x="0" y="125"/>
                  </a:lnTo>
                  <a:lnTo>
                    <a:pt x="3" y="112"/>
                  </a:lnTo>
                  <a:lnTo>
                    <a:pt x="3" y="100"/>
                  </a:lnTo>
                  <a:lnTo>
                    <a:pt x="7" y="87"/>
                  </a:lnTo>
                  <a:lnTo>
                    <a:pt x="11" y="72"/>
                  </a:lnTo>
                  <a:lnTo>
                    <a:pt x="15" y="62"/>
                  </a:lnTo>
                  <a:lnTo>
                    <a:pt x="22" y="51"/>
                  </a:lnTo>
                  <a:lnTo>
                    <a:pt x="28" y="41"/>
                  </a:lnTo>
                  <a:lnTo>
                    <a:pt x="34" y="32"/>
                  </a:lnTo>
                  <a:lnTo>
                    <a:pt x="43" y="24"/>
                  </a:lnTo>
                  <a:lnTo>
                    <a:pt x="51" y="17"/>
                  </a:lnTo>
                  <a:lnTo>
                    <a:pt x="60" y="11"/>
                  </a:lnTo>
                  <a:lnTo>
                    <a:pt x="68" y="7"/>
                  </a:lnTo>
                  <a:lnTo>
                    <a:pt x="79" y="5"/>
                  </a:lnTo>
                  <a:lnTo>
                    <a:pt x="89" y="3"/>
                  </a:lnTo>
                  <a:lnTo>
                    <a:pt x="100" y="0"/>
                  </a:lnTo>
                  <a:lnTo>
                    <a:pt x="112" y="0"/>
                  </a:lnTo>
                  <a:lnTo>
                    <a:pt x="136" y="3"/>
                  </a:lnTo>
                  <a:lnTo>
                    <a:pt x="163" y="11"/>
                  </a:lnTo>
                  <a:lnTo>
                    <a:pt x="171" y="15"/>
                  </a:lnTo>
                  <a:lnTo>
                    <a:pt x="180" y="19"/>
                  </a:lnTo>
                  <a:lnTo>
                    <a:pt x="190" y="24"/>
                  </a:lnTo>
                  <a:lnTo>
                    <a:pt x="201" y="28"/>
                  </a:lnTo>
                  <a:lnTo>
                    <a:pt x="212" y="34"/>
                  </a:lnTo>
                  <a:lnTo>
                    <a:pt x="220" y="41"/>
                  </a:lnTo>
                  <a:lnTo>
                    <a:pt x="231" y="47"/>
                  </a:lnTo>
                  <a:lnTo>
                    <a:pt x="239" y="51"/>
                  </a:lnTo>
                  <a:lnTo>
                    <a:pt x="222" y="104"/>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08" name="Freeform 184"/>
            <p:cNvSpPr>
              <a:spLocks/>
            </p:cNvSpPr>
            <p:nvPr/>
          </p:nvSpPr>
          <p:spPr bwMode="auto">
            <a:xfrm>
              <a:off x="8337" y="2145"/>
              <a:ext cx="276" cy="274"/>
            </a:xfrm>
            <a:custGeom>
              <a:avLst/>
              <a:gdLst/>
              <a:ahLst/>
              <a:cxnLst>
                <a:cxn ang="0">
                  <a:pos x="242" y="135"/>
                </a:cxn>
                <a:cxn ang="0">
                  <a:pos x="183" y="221"/>
                </a:cxn>
                <a:cxn ang="0">
                  <a:pos x="171" y="238"/>
                </a:cxn>
                <a:cxn ang="0">
                  <a:pos x="156" y="253"/>
                </a:cxn>
                <a:cxn ang="0">
                  <a:pos x="141" y="264"/>
                </a:cxn>
                <a:cxn ang="0">
                  <a:pos x="124" y="270"/>
                </a:cxn>
                <a:cxn ang="0">
                  <a:pos x="116" y="272"/>
                </a:cxn>
                <a:cxn ang="0">
                  <a:pos x="107" y="274"/>
                </a:cxn>
                <a:cxn ang="0">
                  <a:pos x="99" y="274"/>
                </a:cxn>
                <a:cxn ang="0">
                  <a:pos x="88" y="272"/>
                </a:cxn>
                <a:cxn ang="0">
                  <a:pos x="78" y="270"/>
                </a:cxn>
                <a:cxn ang="0">
                  <a:pos x="69" y="266"/>
                </a:cxn>
                <a:cxn ang="0">
                  <a:pos x="59" y="259"/>
                </a:cxn>
                <a:cxn ang="0">
                  <a:pos x="48" y="253"/>
                </a:cxn>
                <a:cxn ang="0">
                  <a:pos x="29" y="238"/>
                </a:cxn>
                <a:cxn ang="0">
                  <a:pos x="17" y="223"/>
                </a:cxn>
                <a:cxn ang="0">
                  <a:pos x="6" y="209"/>
                </a:cxn>
                <a:cxn ang="0">
                  <a:pos x="2" y="194"/>
                </a:cxn>
                <a:cxn ang="0">
                  <a:pos x="0" y="179"/>
                </a:cxn>
                <a:cxn ang="0">
                  <a:pos x="2" y="162"/>
                </a:cxn>
                <a:cxn ang="0">
                  <a:pos x="8" y="147"/>
                </a:cxn>
                <a:cxn ang="0">
                  <a:pos x="17" y="133"/>
                </a:cxn>
                <a:cxn ang="0">
                  <a:pos x="86" y="31"/>
                </a:cxn>
                <a:cxn ang="0">
                  <a:pos x="65" y="8"/>
                </a:cxn>
                <a:cxn ang="0">
                  <a:pos x="69" y="0"/>
                </a:cxn>
                <a:cxn ang="0">
                  <a:pos x="145" y="52"/>
                </a:cxn>
                <a:cxn ang="0">
                  <a:pos x="139" y="59"/>
                </a:cxn>
                <a:cxn ang="0">
                  <a:pos x="112" y="46"/>
                </a:cxn>
                <a:cxn ang="0">
                  <a:pos x="48" y="141"/>
                </a:cxn>
                <a:cxn ang="0">
                  <a:pos x="40" y="154"/>
                </a:cxn>
                <a:cxn ang="0">
                  <a:pos x="33" y="168"/>
                </a:cxn>
                <a:cxn ang="0">
                  <a:pos x="29" y="181"/>
                </a:cxn>
                <a:cxn ang="0">
                  <a:pos x="29" y="194"/>
                </a:cxn>
                <a:cxn ang="0">
                  <a:pos x="31" y="207"/>
                </a:cxn>
                <a:cxn ang="0">
                  <a:pos x="38" y="219"/>
                </a:cxn>
                <a:cxn ang="0">
                  <a:pos x="46" y="230"/>
                </a:cxn>
                <a:cxn ang="0">
                  <a:pos x="59" y="240"/>
                </a:cxn>
                <a:cxn ang="0">
                  <a:pos x="65" y="245"/>
                </a:cxn>
                <a:cxn ang="0">
                  <a:pos x="71" y="247"/>
                </a:cxn>
                <a:cxn ang="0">
                  <a:pos x="78" y="249"/>
                </a:cxn>
                <a:cxn ang="0">
                  <a:pos x="86" y="251"/>
                </a:cxn>
                <a:cxn ang="0">
                  <a:pos x="93" y="253"/>
                </a:cxn>
                <a:cxn ang="0">
                  <a:pos x="101" y="253"/>
                </a:cxn>
                <a:cxn ang="0">
                  <a:pos x="109" y="253"/>
                </a:cxn>
                <a:cxn ang="0">
                  <a:pos x="118" y="251"/>
                </a:cxn>
                <a:cxn ang="0">
                  <a:pos x="124" y="249"/>
                </a:cxn>
                <a:cxn ang="0">
                  <a:pos x="131" y="245"/>
                </a:cxn>
                <a:cxn ang="0">
                  <a:pos x="137" y="240"/>
                </a:cxn>
                <a:cxn ang="0">
                  <a:pos x="143" y="234"/>
                </a:cxn>
                <a:cxn ang="0">
                  <a:pos x="150" y="228"/>
                </a:cxn>
                <a:cxn ang="0">
                  <a:pos x="154" y="221"/>
                </a:cxn>
                <a:cxn ang="0">
                  <a:pos x="158" y="215"/>
                </a:cxn>
                <a:cxn ang="0">
                  <a:pos x="162" y="209"/>
                </a:cxn>
                <a:cxn ang="0">
                  <a:pos x="221" y="122"/>
                </a:cxn>
                <a:cxn ang="0">
                  <a:pos x="198" y="99"/>
                </a:cxn>
                <a:cxn ang="0">
                  <a:pos x="204" y="90"/>
                </a:cxn>
                <a:cxn ang="0">
                  <a:pos x="276" y="139"/>
                </a:cxn>
                <a:cxn ang="0">
                  <a:pos x="270" y="147"/>
                </a:cxn>
                <a:cxn ang="0">
                  <a:pos x="242" y="135"/>
                </a:cxn>
              </a:cxnLst>
              <a:rect l="0" t="0" r="r" b="b"/>
              <a:pathLst>
                <a:path w="276" h="274">
                  <a:moveTo>
                    <a:pt x="242" y="135"/>
                  </a:moveTo>
                  <a:lnTo>
                    <a:pt x="183" y="221"/>
                  </a:lnTo>
                  <a:lnTo>
                    <a:pt x="171" y="238"/>
                  </a:lnTo>
                  <a:lnTo>
                    <a:pt x="156" y="253"/>
                  </a:lnTo>
                  <a:lnTo>
                    <a:pt x="141" y="264"/>
                  </a:lnTo>
                  <a:lnTo>
                    <a:pt x="124" y="270"/>
                  </a:lnTo>
                  <a:lnTo>
                    <a:pt x="116" y="272"/>
                  </a:lnTo>
                  <a:lnTo>
                    <a:pt x="107" y="274"/>
                  </a:lnTo>
                  <a:lnTo>
                    <a:pt x="99" y="274"/>
                  </a:lnTo>
                  <a:lnTo>
                    <a:pt x="88" y="272"/>
                  </a:lnTo>
                  <a:lnTo>
                    <a:pt x="78" y="270"/>
                  </a:lnTo>
                  <a:lnTo>
                    <a:pt x="69" y="266"/>
                  </a:lnTo>
                  <a:lnTo>
                    <a:pt x="59" y="259"/>
                  </a:lnTo>
                  <a:lnTo>
                    <a:pt x="48" y="253"/>
                  </a:lnTo>
                  <a:lnTo>
                    <a:pt x="29" y="238"/>
                  </a:lnTo>
                  <a:lnTo>
                    <a:pt x="17" y="223"/>
                  </a:lnTo>
                  <a:lnTo>
                    <a:pt x="6" y="209"/>
                  </a:lnTo>
                  <a:lnTo>
                    <a:pt x="2" y="194"/>
                  </a:lnTo>
                  <a:lnTo>
                    <a:pt x="0" y="179"/>
                  </a:lnTo>
                  <a:lnTo>
                    <a:pt x="2" y="162"/>
                  </a:lnTo>
                  <a:lnTo>
                    <a:pt x="8" y="147"/>
                  </a:lnTo>
                  <a:lnTo>
                    <a:pt x="17" y="133"/>
                  </a:lnTo>
                  <a:lnTo>
                    <a:pt x="86" y="31"/>
                  </a:lnTo>
                  <a:lnTo>
                    <a:pt x="65" y="8"/>
                  </a:lnTo>
                  <a:lnTo>
                    <a:pt x="69" y="0"/>
                  </a:lnTo>
                  <a:lnTo>
                    <a:pt x="145" y="52"/>
                  </a:lnTo>
                  <a:lnTo>
                    <a:pt x="139" y="59"/>
                  </a:lnTo>
                  <a:lnTo>
                    <a:pt x="112" y="46"/>
                  </a:lnTo>
                  <a:lnTo>
                    <a:pt x="48" y="141"/>
                  </a:lnTo>
                  <a:lnTo>
                    <a:pt x="40" y="154"/>
                  </a:lnTo>
                  <a:lnTo>
                    <a:pt x="33" y="168"/>
                  </a:lnTo>
                  <a:lnTo>
                    <a:pt x="29" y="181"/>
                  </a:lnTo>
                  <a:lnTo>
                    <a:pt x="29" y="194"/>
                  </a:lnTo>
                  <a:lnTo>
                    <a:pt x="31" y="207"/>
                  </a:lnTo>
                  <a:lnTo>
                    <a:pt x="38" y="219"/>
                  </a:lnTo>
                  <a:lnTo>
                    <a:pt x="46" y="230"/>
                  </a:lnTo>
                  <a:lnTo>
                    <a:pt x="59" y="240"/>
                  </a:lnTo>
                  <a:lnTo>
                    <a:pt x="65" y="245"/>
                  </a:lnTo>
                  <a:lnTo>
                    <a:pt x="71" y="247"/>
                  </a:lnTo>
                  <a:lnTo>
                    <a:pt x="78" y="249"/>
                  </a:lnTo>
                  <a:lnTo>
                    <a:pt x="86" y="251"/>
                  </a:lnTo>
                  <a:lnTo>
                    <a:pt x="93" y="253"/>
                  </a:lnTo>
                  <a:lnTo>
                    <a:pt x="101" y="253"/>
                  </a:lnTo>
                  <a:lnTo>
                    <a:pt x="109" y="253"/>
                  </a:lnTo>
                  <a:lnTo>
                    <a:pt x="118" y="251"/>
                  </a:lnTo>
                  <a:lnTo>
                    <a:pt x="124" y="249"/>
                  </a:lnTo>
                  <a:lnTo>
                    <a:pt x="131" y="245"/>
                  </a:lnTo>
                  <a:lnTo>
                    <a:pt x="137" y="240"/>
                  </a:lnTo>
                  <a:lnTo>
                    <a:pt x="143" y="234"/>
                  </a:lnTo>
                  <a:lnTo>
                    <a:pt x="150" y="228"/>
                  </a:lnTo>
                  <a:lnTo>
                    <a:pt x="154" y="221"/>
                  </a:lnTo>
                  <a:lnTo>
                    <a:pt x="158" y="215"/>
                  </a:lnTo>
                  <a:lnTo>
                    <a:pt x="162" y="209"/>
                  </a:lnTo>
                  <a:lnTo>
                    <a:pt x="221" y="122"/>
                  </a:lnTo>
                  <a:lnTo>
                    <a:pt x="198" y="99"/>
                  </a:lnTo>
                  <a:lnTo>
                    <a:pt x="204" y="90"/>
                  </a:lnTo>
                  <a:lnTo>
                    <a:pt x="276" y="139"/>
                  </a:lnTo>
                  <a:lnTo>
                    <a:pt x="270" y="147"/>
                  </a:lnTo>
                  <a:lnTo>
                    <a:pt x="242" y="135"/>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09" name="Freeform 185"/>
            <p:cNvSpPr>
              <a:spLocks noEditPoints="1"/>
            </p:cNvSpPr>
            <p:nvPr/>
          </p:nvSpPr>
          <p:spPr bwMode="auto">
            <a:xfrm>
              <a:off x="8501" y="2330"/>
              <a:ext cx="250" cy="300"/>
            </a:xfrm>
            <a:custGeom>
              <a:avLst/>
              <a:gdLst/>
              <a:ahLst/>
              <a:cxnLst>
                <a:cxn ang="0">
                  <a:pos x="171" y="34"/>
                </a:cxn>
                <a:cxn ang="0">
                  <a:pos x="161" y="0"/>
                </a:cxn>
                <a:cxn ang="0">
                  <a:pos x="237" y="83"/>
                </a:cxn>
                <a:cxn ang="0">
                  <a:pos x="247" y="104"/>
                </a:cxn>
                <a:cxn ang="0">
                  <a:pos x="250" y="125"/>
                </a:cxn>
                <a:cxn ang="0">
                  <a:pos x="241" y="146"/>
                </a:cxn>
                <a:cxn ang="0">
                  <a:pos x="224" y="161"/>
                </a:cxn>
                <a:cxn ang="0">
                  <a:pos x="207" y="169"/>
                </a:cxn>
                <a:cxn ang="0">
                  <a:pos x="188" y="171"/>
                </a:cxn>
                <a:cxn ang="0">
                  <a:pos x="167" y="171"/>
                </a:cxn>
                <a:cxn ang="0">
                  <a:pos x="146" y="235"/>
                </a:cxn>
                <a:cxn ang="0">
                  <a:pos x="144" y="250"/>
                </a:cxn>
                <a:cxn ang="0">
                  <a:pos x="142" y="267"/>
                </a:cxn>
                <a:cxn ang="0">
                  <a:pos x="142" y="281"/>
                </a:cxn>
                <a:cxn ang="0">
                  <a:pos x="144" y="298"/>
                </a:cxn>
                <a:cxn ang="0">
                  <a:pos x="125" y="279"/>
                </a:cxn>
                <a:cxn ang="0">
                  <a:pos x="121" y="275"/>
                </a:cxn>
                <a:cxn ang="0">
                  <a:pos x="119" y="269"/>
                </a:cxn>
                <a:cxn ang="0">
                  <a:pos x="116" y="264"/>
                </a:cxn>
                <a:cxn ang="0">
                  <a:pos x="114" y="260"/>
                </a:cxn>
                <a:cxn ang="0">
                  <a:pos x="119" y="233"/>
                </a:cxn>
                <a:cxn ang="0">
                  <a:pos x="123" y="205"/>
                </a:cxn>
                <a:cxn ang="0">
                  <a:pos x="129" y="180"/>
                </a:cxn>
                <a:cxn ang="0">
                  <a:pos x="133" y="155"/>
                </a:cxn>
                <a:cxn ang="0">
                  <a:pos x="129" y="148"/>
                </a:cxn>
                <a:cxn ang="0">
                  <a:pos x="123" y="142"/>
                </a:cxn>
                <a:cxn ang="0">
                  <a:pos x="116" y="136"/>
                </a:cxn>
                <a:cxn ang="0">
                  <a:pos x="110" y="129"/>
                </a:cxn>
                <a:cxn ang="0">
                  <a:pos x="72" y="207"/>
                </a:cxn>
                <a:cxn ang="0">
                  <a:pos x="0" y="146"/>
                </a:cxn>
                <a:cxn ang="0">
                  <a:pos x="34" y="159"/>
                </a:cxn>
                <a:cxn ang="0">
                  <a:pos x="123" y="123"/>
                </a:cxn>
                <a:cxn ang="0">
                  <a:pos x="125" y="125"/>
                </a:cxn>
                <a:cxn ang="0">
                  <a:pos x="127" y="127"/>
                </a:cxn>
                <a:cxn ang="0">
                  <a:pos x="129" y="129"/>
                </a:cxn>
                <a:cxn ang="0">
                  <a:pos x="140" y="140"/>
                </a:cxn>
                <a:cxn ang="0">
                  <a:pos x="155" y="155"/>
                </a:cxn>
                <a:cxn ang="0">
                  <a:pos x="171" y="159"/>
                </a:cxn>
                <a:cxn ang="0">
                  <a:pos x="190" y="150"/>
                </a:cxn>
                <a:cxn ang="0">
                  <a:pos x="209" y="131"/>
                </a:cxn>
                <a:cxn ang="0">
                  <a:pos x="220" y="114"/>
                </a:cxn>
                <a:cxn ang="0">
                  <a:pos x="222" y="95"/>
                </a:cxn>
                <a:cxn ang="0">
                  <a:pos x="214" y="74"/>
                </a:cxn>
                <a:cxn ang="0">
                  <a:pos x="205" y="64"/>
                </a:cxn>
                <a:cxn ang="0">
                  <a:pos x="201" y="62"/>
                </a:cxn>
                <a:cxn ang="0">
                  <a:pos x="199" y="57"/>
                </a:cxn>
                <a:cxn ang="0">
                  <a:pos x="195" y="55"/>
                </a:cxn>
                <a:cxn ang="0">
                  <a:pos x="121" y="121"/>
                </a:cxn>
              </a:cxnLst>
              <a:rect l="0" t="0" r="r" b="b"/>
              <a:pathLst>
                <a:path w="250" h="300">
                  <a:moveTo>
                    <a:pt x="34" y="159"/>
                  </a:moveTo>
                  <a:lnTo>
                    <a:pt x="171" y="34"/>
                  </a:lnTo>
                  <a:lnTo>
                    <a:pt x="152" y="7"/>
                  </a:lnTo>
                  <a:lnTo>
                    <a:pt x="161" y="0"/>
                  </a:lnTo>
                  <a:lnTo>
                    <a:pt x="231" y="74"/>
                  </a:lnTo>
                  <a:lnTo>
                    <a:pt x="237" y="83"/>
                  </a:lnTo>
                  <a:lnTo>
                    <a:pt x="243" y="93"/>
                  </a:lnTo>
                  <a:lnTo>
                    <a:pt x="247" y="104"/>
                  </a:lnTo>
                  <a:lnTo>
                    <a:pt x="250" y="114"/>
                  </a:lnTo>
                  <a:lnTo>
                    <a:pt x="250" y="125"/>
                  </a:lnTo>
                  <a:lnTo>
                    <a:pt x="245" y="136"/>
                  </a:lnTo>
                  <a:lnTo>
                    <a:pt x="241" y="146"/>
                  </a:lnTo>
                  <a:lnTo>
                    <a:pt x="233" y="155"/>
                  </a:lnTo>
                  <a:lnTo>
                    <a:pt x="224" y="161"/>
                  </a:lnTo>
                  <a:lnTo>
                    <a:pt x="216" y="165"/>
                  </a:lnTo>
                  <a:lnTo>
                    <a:pt x="207" y="169"/>
                  </a:lnTo>
                  <a:lnTo>
                    <a:pt x="197" y="171"/>
                  </a:lnTo>
                  <a:lnTo>
                    <a:pt x="188" y="171"/>
                  </a:lnTo>
                  <a:lnTo>
                    <a:pt x="178" y="171"/>
                  </a:lnTo>
                  <a:lnTo>
                    <a:pt x="167" y="171"/>
                  </a:lnTo>
                  <a:lnTo>
                    <a:pt x="159" y="169"/>
                  </a:lnTo>
                  <a:lnTo>
                    <a:pt x="146" y="235"/>
                  </a:lnTo>
                  <a:lnTo>
                    <a:pt x="144" y="241"/>
                  </a:lnTo>
                  <a:lnTo>
                    <a:pt x="144" y="250"/>
                  </a:lnTo>
                  <a:lnTo>
                    <a:pt x="142" y="258"/>
                  </a:lnTo>
                  <a:lnTo>
                    <a:pt x="142" y="267"/>
                  </a:lnTo>
                  <a:lnTo>
                    <a:pt x="140" y="273"/>
                  </a:lnTo>
                  <a:lnTo>
                    <a:pt x="142" y="281"/>
                  </a:lnTo>
                  <a:lnTo>
                    <a:pt x="142" y="290"/>
                  </a:lnTo>
                  <a:lnTo>
                    <a:pt x="144" y="298"/>
                  </a:lnTo>
                  <a:lnTo>
                    <a:pt x="135" y="300"/>
                  </a:lnTo>
                  <a:lnTo>
                    <a:pt x="125" y="279"/>
                  </a:lnTo>
                  <a:lnTo>
                    <a:pt x="123" y="277"/>
                  </a:lnTo>
                  <a:lnTo>
                    <a:pt x="121" y="275"/>
                  </a:lnTo>
                  <a:lnTo>
                    <a:pt x="119" y="271"/>
                  </a:lnTo>
                  <a:lnTo>
                    <a:pt x="119" y="269"/>
                  </a:lnTo>
                  <a:lnTo>
                    <a:pt x="116" y="267"/>
                  </a:lnTo>
                  <a:lnTo>
                    <a:pt x="116" y="264"/>
                  </a:lnTo>
                  <a:lnTo>
                    <a:pt x="114" y="262"/>
                  </a:lnTo>
                  <a:lnTo>
                    <a:pt x="114" y="260"/>
                  </a:lnTo>
                  <a:lnTo>
                    <a:pt x="116" y="248"/>
                  </a:lnTo>
                  <a:lnTo>
                    <a:pt x="119" y="233"/>
                  </a:lnTo>
                  <a:lnTo>
                    <a:pt x="121" y="220"/>
                  </a:lnTo>
                  <a:lnTo>
                    <a:pt x="123" y="205"/>
                  </a:lnTo>
                  <a:lnTo>
                    <a:pt x="125" y="193"/>
                  </a:lnTo>
                  <a:lnTo>
                    <a:pt x="129" y="180"/>
                  </a:lnTo>
                  <a:lnTo>
                    <a:pt x="131" y="167"/>
                  </a:lnTo>
                  <a:lnTo>
                    <a:pt x="133" y="155"/>
                  </a:lnTo>
                  <a:lnTo>
                    <a:pt x="131" y="150"/>
                  </a:lnTo>
                  <a:lnTo>
                    <a:pt x="129" y="148"/>
                  </a:lnTo>
                  <a:lnTo>
                    <a:pt x="125" y="146"/>
                  </a:lnTo>
                  <a:lnTo>
                    <a:pt x="123" y="142"/>
                  </a:lnTo>
                  <a:lnTo>
                    <a:pt x="121" y="140"/>
                  </a:lnTo>
                  <a:lnTo>
                    <a:pt x="116" y="136"/>
                  </a:lnTo>
                  <a:lnTo>
                    <a:pt x="114" y="133"/>
                  </a:lnTo>
                  <a:lnTo>
                    <a:pt x="110" y="129"/>
                  </a:lnTo>
                  <a:lnTo>
                    <a:pt x="55" y="182"/>
                  </a:lnTo>
                  <a:lnTo>
                    <a:pt x="72" y="207"/>
                  </a:lnTo>
                  <a:lnTo>
                    <a:pt x="64" y="214"/>
                  </a:lnTo>
                  <a:lnTo>
                    <a:pt x="0" y="146"/>
                  </a:lnTo>
                  <a:lnTo>
                    <a:pt x="9" y="140"/>
                  </a:lnTo>
                  <a:lnTo>
                    <a:pt x="34" y="159"/>
                  </a:lnTo>
                  <a:close/>
                  <a:moveTo>
                    <a:pt x="121" y="121"/>
                  </a:moveTo>
                  <a:lnTo>
                    <a:pt x="123" y="123"/>
                  </a:lnTo>
                  <a:lnTo>
                    <a:pt x="123" y="123"/>
                  </a:lnTo>
                  <a:lnTo>
                    <a:pt x="125" y="125"/>
                  </a:lnTo>
                  <a:lnTo>
                    <a:pt x="125" y="125"/>
                  </a:lnTo>
                  <a:lnTo>
                    <a:pt x="127" y="127"/>
                  </a:lnTo>
                  <a:lnTo>
                    <a:pt x="127" y="127"/>
                  </a:lnTo>
                  <a:lnTo>
                    <a:pt x="129" y="129"/>
                  </a:lnTo>
                  <a:lnTo>
                    <a:pt x="129" y="131"/>
                  </a:lnTo>
                  <a:lnTo>
                    <a:pt x="140" y="140"/>
                  </a:lnTo>
                  <a:lnTo>
                    <a:pt x="148" y="148"/>
                  </a:lnTo>
                  <a:lnTo>
                    <a:pt x="155" y="155"/>
                  </a:lnTo>
                  <a:lnTo>
                    <a:pt x="163" y="157"/>
                  </a:lnTo>
                  <a:lnTo>
                    <a:pt x="171" y="159"/>
                  </a:lnTo>
                  <a:lnTo>
                    <a:pt x="180" y="157"/>
                  </a:lnTo>
                  <a:lnTo>
                    <a:pt x="190" y="150"/>
                  </a:lnTo>
                  <a:lnTo>
                    <a:pt x="201" y="142"/>
                  </a:lnTo>
                  <a:lnTo>
                    <a:pt x="209" y="131"/>
                  </a:lnTo>
                  <a:lnTo>
                    <a:pt x="216" y="123"/>
                  </a:lnTo>
                  <a:lnTo>
                    <a:pt x="220" y="114"/>
                  </a:lnTo>
                  <a:lnTo>
                    <a:pt x="222" y="104"/>
                  </a:lnTo>
                  <a:lnTo>
                    <a:pt x="222" y="95"/>
                  </a:lnTo>
                  <a:lnTo>
                    <a:pt x="218" y="85"/>
                  </a:lnTo>
                  <a:lnTo>
                    <a:pt x="214" y="74"/>
                  </a:lnTo>
                  <a:lnTo>
                    <a:pt x="205" y="66"/>
                  </a:lnTo>
                  <a:lnTo>
                    <a:pt x="205" y="64"/>
                  </a:lnTo>
                  <a:lnTo>
                    <a:pt x="203" y="62"/>
                  </a:lnTo>
                  <a:lnTo>
                    <a:pt x="201" y="62"/>
                  </a:lnTo>
                  <a:lnTo>
                    <a:pt x="199" y="60"/>
                  </a:lnTo>
                  <a:lnTo>
                    <a:pt x="199" y="57"/>
                  </a:lnTo>
                  <a:lnTo>
                    <a:pt x="197" y="57"/>
                  </a:lnTo>
                  <a:lnTo>
                    <a:pt x="195" y="55"/>
                  </a:lnTo>
                  <a:lnTo>
                    <a:pt x="193" y="55"/>
                  </a:lnTo>
                  <a:lnTo>
                    <a:pt x="121" y="121"/>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0" name="Freeform 186"/>
            <p:cNvSpPr>
              <a:spLocks/>
            </p:cNvSpPr>
            <p:nvPr/>
          </p:nvSpPr>
          <p:spPr bwMode="auto">
            <a:xfrm>
              <a:off x="8651" y="2525"/>
              <a:ext cx="230" cy="194"/>
            </a:xfrm>
            <a:custGeom>
              <a:avLst/>
              <a:gdLst/>
              <a:ahLst/>
              <a:cxnLst>
                <a:cxn ang="0">
                  <a:pos x="199" y="59"/>
                </a:cxn>
                <a:cxn ang="0">
                  <a:pos x="47" y="160"/>
                </a:cxn>
                <a:cxn ang="0">
                  <a:pos x="57" y="188"/>
                </a:cxn>
                <a:cxn ang="0">
                  <a:pos x="49" y="194"/>
                </a:cxn>
                <a:cxn ang="0">
                  <a:pos x="0" y="118"/>
                </a:cxn>
                <a:cxn ang="0">
                  <a:pos x="9" y="112"/>
                </a:cxn>
                <a:cxn ang="0">
                  <a:pos x="30" y="135"/>
                </a:cxn>
                <a:cxn ang="0">
                  <a:pos x="184" y="34"/>
                </a:cxn>
                <a:cxn ang="0">
                  <a:pos x="171" y="4"/>
                </a:cxn>
                <a:cxn ang="0">
                  <a:pos x="180" y="0"/>
                </a:cxn>
                <a:cxn ang="0">
                  <a:pos x="230" y="76"/>
                </a:cxn>
                <a:cxn ang="0">
                  <a:pos x="222" y="80"/>
                </a:cxn>
                <a:cxn ang="0">
                  <a:pos x="199" y="59"/>
                </a:cxn>
              </a:cxnLst>
              <a:rect l="0" t="0" r="r" b="b"/>
              <a:pathLst>
                <a:path w="230" h="194">
                  <a:moveTo>
                    <a:pt x="199" y="59"/>
                  </a:moveTo>
                  <a:lnTo>
                    <a:pt x="47" y="160"/>
                  </a:lnTo>
                  <a:lnTo>
                    <a:pt x="57" y="188"/>
                  </a:lnTo>
                  <a:lnTo>
                    <a:pt x="49" y="194"/>
                  </a:lnTo>
                  <a:lnTo>
                    <a:pt x="0" y="118"/>
                  </a:lnTo>
                  <a:lnTo>
                    <a:pt x="9" y="112"/>
                  </a:lnTo>
                  <a:lnTo>
                    <a:pt x="30" y="135"/>
                  </a:lnTo>
                  <a:lnTo>
                    <a:pt x="184" y="34"/>
                  </a:lnTo>
                  <a:lnTo>
                    <a:pt x="171" y="4"/>
                  </a:lnTo>
                  <a:lnTo>
                    <a:pt x="180" y="0"/>
                  </a:lnTo>
                  <a:lnTo>
                    <a:pt x="230" y="76"/>
                  </a:lnTo>
                  <a:lnTo>
                    <a:pt x="222" y="80"/>
                  </a:lnTo>
                  <a:lnTo>
                    <a:pt x="199" y="59"/>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1" name="Freeform 187"/>
            <p:cNvSpPr>
              <a:spLocks/>
            </p:cNvSpPr>
            <p:nvPr/>
          </p:nvSpPr>
          <p:spPr bwMode="auto">
            <a:xfrm>
              <a:off x="8734" y="2647"/>
              <a:ext cx="259" cy="226"/>
            </a:xfrm>
            <a:custGeom>
              <a:avLst/>
              <a:gdLst/>
              <a:ahLst/>
              <a:cxnLst>
                <a:cxn ang="0">
                  <a:pos x="27" y="161"/>
                </a:cxn>
                <a:cxn ang="0">
                  <a:pos x="194" y="85"/>
                </a:cxn>
                <a:cxn ang="0">
                  <a:pos x="179" y="51"/>
                </a:cxn>
                <a:cxn ang="0">
                  <a:pos x="177" y="47"/>
                </a:cxn>
                <a:cxn ang="0">
                  <a:pos x="175" y="42"/>
                </a:cxn>
                <a:cxn ang="0">
                  <a:pos x="175" y="40"/>
                </a:cxn>
                <a:cxn ang="0">
                  <a:pos x="173" y="36"/>
                </a:cxn>
                <a:cxn ang="0">
                  <a:pos x="171" y="32"/>
                </a:cxn>
                <a:cxn ang="0">
                  <a:pos x="169" y="30"/>
                </a:cxn>
                <a:cxn ang="0">
                  <a:pos x="166" y="26"/>
                </a:cxn>
                <a:cxn ang="0">
                  <a:pos x="164" y="23"/>
                </a:cxn>
                <a:cxn ang="0">
                  <a:pos x="131" y="28"/>
                </a:cxn>
                <a:cxn ang="0">
                  <a:pos x="124" y="17"/>
                </a:cxn>
                <a:cxn ang="0">
                  <a:pos x="177" y="0"/>
                </a:cxn>
                <a:cxn ang="0">
                  <a:pos x="259" y="186"/>
                </a:cxn>
                <a:cxn ang="0">
                  <a:pos x="213" y="209"/>
                </a:cxn>
                <a:cxn ang="0">
                  <a:pos x="207" y="201"/>
                </a:cxn>
                <a:cxn ang="0">
                  <a:pos x="236" y="180"/>
                </a:cxn>
                <a:cxn ang="0">
                  <a:pos x="234" y="176"/>
                </a:cxn>
                <a:cxn ang="0">
                  <a:pos x="234" y="171"/>
                </a:cxn>
                <a:cxn ang="0">
                  <a:pos x="232" y="169"/>
                </a:cxn>
                <a:cxn ang="0">
                  <a:pos x="230" y="165"/>
                </a:cxn>
                <a:cxn ang="0">
                  <a:pos x="228" y="161"/>
                </a:cxn>
                <a:cxn ang="0">
                  <a:pos x="228" y="157"/>
                </a:cxn>
                <a:cxn ang="0">
                  <a:pos x="226" y="152"/>
                </a:cxn>
                <a:cxn ang="0">
                  <a:pos x="223" y="148"/>
                </a:cxn>
                <a:cxn ang="0">
                  <a:pos x="207" y="112"/>
                </a:cxn>
                <a:cxn ang="0">
                  <a:pos x="40" y="188"/>
                </a:cxn>
                <a:cxn ang="0">
                  <a:pos x="50" y="222"/>
                </a:cxn>
                <a:cxn ang="0">
                  <a:pos x="40" y="226"/>
                </a:cxn>
                <a:cxn ang="0">
                  <a:pos x="0" y="135"/>
                </a:cxn>
                <a:cxn ang="0">
                  <a:pos x="8" y="131"/>
                </a:cxn>
                <a:cxn ang="0">
                  <a:pos x="27" y="161"/>
                </a:cxn>
              </a:cxnLst>
              <a:rect l="0" t="0" r="r" b="b"/>
              <a:pathLst>
                <a:path w="259" h="226">
                  <a:moveTo>
                    <a:pt x="27" y="161"/>
                  </a:moveTo>
                  <a:lnTo>
                    <a:pt x="194" y="85"/>
                  </a:lnTo>
                  <a:lnTo>
                    <a:pt x="179" y="51"/>
                  </a:lnTo>
                  <a:lnTo>
                    <a:pt x="177" y="47"/>
                  </a:lnTo>
                  <a:lnTo>
                    <a:pt x="175" y="42"/>
                  </a:lnTo>
                  <a:lnTo>
                    <a:pt x="175" y="40"/>
                  </a:lnTo>
                  <a:lnTo>
                    <a:pt x="173" y="36"/>
                  </a:lnTo>
                  <a:lnTo>
                    <a:pt x="171" y="32"/>
                  </a:lnTo>
                  <a:lnTo>
                    <a:pt x="169" y="30"/>
                  </a:lnTo>
                  <a:lnTo>
                    <a:pt x="166" y="26"/>
                  </a:lnTo>
                  <a:lnTo>
                    <a:pt x="164" y="23"/>
                  </a:lnTo>
                  <a:lnTo>
                    <a:pt x="131" y="28"/>
                  </a:lnTo>
                  <a:lnTo>
                    <a:pt x="124" y="17"/>
                  </a:lnTo>
                  <a:lnTo>
                    <a:pt x="177" y="0"/>
                  </a:lnTo>
                  <a:lnTo>
                    <a:pt x="259" y="186"/>
                  </a:lnTo>
                  <a:lnTo>
                    <a:pt x="213" y="209"/>
                  </a:lnTo>
                  <a:lnTo>
                    <a:pt x="207" y="201"/>
                  </a:lnTo>
                  <a:lnTo>
                    <a:pt x="236" y="180"/>
                  </a:lnTo>
                  <a:lnTo>
                    <a:pt x="234" y="176"/>
                  </a:lnTo>
                  <a:lnTo>
                    <a:pt x="234" y="171"/>
                  </a:lnTo>
                  <a:lnTo>
                    <a:pt x="232" y="169"/>
                  </a:lnTo>
                  <a:lnTo>
                    <a:pt x="230" y="165"/>
                  </a:lnTo>
                  <a:lnTo>
                    <a:pt x="228" y="161"/>
                  </a:lnTo>
                  <a:lnTo>
                    <a:pt x="228" y="157"/>
                  </a:lnTo>
                  <a:lnTo>
                    <a:pt x="226" y="152"/>
                  </a:lnTo>
                  <a:lnTo>
                    <a:pt x="223" y="148"/>
                  </a:lnTo>
                  <a:lnTo>
                    <a:pt x="207" y="112"/>
                  </a:lnTo>
                  <a:lnTo>
                    <a:pt x="40" y="188"/>
                  </a:lnTo>
                  <a:lnTo>
                    <a:pt x="50" y="222"/>
                  </a:lnTo>
                  <a:lnTo>
                    <a:pt x="40" y="226"/>
                  </a:lnTo>
                  <a:lnTo>
                    <a:pt x="0" y="135"/>
                  </a:lnTo>
                  <a:lnTo>
                    <a:pt x="8" y="131"/>
                  </a:lnTo>
                  <a:lnTo>
                    <a:pt x="27" y="161"/>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2" name="Freeform 188"/>
            <p:cNvSpPr>
              <a:spLocks/>
            </p:cNvSpPr>
            <p:nvPr/>
          </p:nvSpPr>
          <p:spPr bwMode="auto">
            <a:xfrm>
              <a:off x="8808" y="2873"/>
              <a:ext cx="244" cy="211"/>
            </a:xfrm>
            <a:custGeom>
              <a:avLst/>
              <a:gdLst/>
              <a:ahLst/>
              <a:cxnLst>
                <a:cxn ang="0">
                  <a:pos x="23" y="137"/>
                </a:cxn>
                <a:cxn ang="0">
                  <a:pos x="97" y="121"/>
                </a:cxn>
                <a:cxn ang="0">
                  <a:pos x="190" y="32"/>
                </a:cxn>
                <a:cxn ang="0">
                  <a:pos x="187" y="2"/>
                </a:cxn>
                <a:cxn ang="0">
                  <a:pos x="198" y="0"/>
                </a:cxn>
                <a:cxn ang="0">
                  <a:pos x="219" y="91"/>
                </a:cxn>
                <a:cxn ang="0">
                  <a:pos x="209" y="95"/>
                </a:cxn>
                <a:cxn ang="0">
                  <a:pos x="196" y="66"/>
                </a:cxn>
                <a:cxn ang="0">
                  <a:pos x="122" y="140"/>
                </a:cxn>
                <a:cxn ang="0">
                  <a:pos x="219" y="167"/>
                </a:cxn>
                <a:cxn ang="0">
                  <a:pos x="219" y="137"/>
                </a:cxn>
                <a:cxn ang="0">
                  <a:pos x="228" y="135"/>
                </a:cxn>
                <a:cxn ang="0">
                  <a:pos x="244" y="209"/>
                </a:cxn>
                <a:cxn ang="0">
                  <a:pos x="236" y="211"/>
                </a:cxn>
                <a:cxn ang="0">
                  <a:pos x="225" y="188"/>
                </a:cxn>
                <a:cxn ang="0">
                  <a:pos x="103" y="150"/>
                </a:cxn>
                <a:cxn ang="0">
                  <a:pos x="31" y="167"/>
                </a:cxn>
                <a:cxn ang="0">
                  <a:pos x="33" y="205"/>
                </a:cxn>
                <a:cxn ang="0">
                  <a:pos x="23" y="207"/>
                </a:cxn>
                <a:cxn ang="0">
                  <a:pos x="0" y="106"/>
                </a:cxn>
                <a:cxn ang="0">
                  <a:pos x="10" y="104"/>
                </a:cxn>
                <a:cxn ang="0">
                  <a:pos x="23" y="137"/>
                </a:cxn>
              </a:cxnLst>
              <a:rect l="0" t="0" r="r" b="b"/>
              <a:pathLst>
                <a:path w="244" h="211">
                  <a:moveTo>
                    <a:pt x="23" y="137"/>
                  </a:moveTo>
                  <a:lnTo>
                    <a:pt x="97" y="121"/>
                  </a:lnTo>
                  <a:lnTo>
                    <a:pt x="190" y="32"/>
                  </a:lnTo>
                  <a:lnTo>
                    <a:pt x="187" y="2"/>
                  </a:lnTo>
                  <a:lnTo>
                    <a:pt x="198" y="0"/>
                  </a:lnTo>
                  <a:lnTo>
                    <a:pt x="219" y="91"/>
                  </a:lnTo>
                  <a:lnTo>
                    <a:pt x="209" y="95"/>
                  </a:lnTo>
                  <a:lnTo>
                    <a:pt x="196" y="66"/>
                  </a:lnTo>
                  <a:lnTo>
                    <a:pt x="122" y="140"/>
                  </a:lnTo>
                  <a:lnTo>
                    <a:pt x="219" y="167"/>
                  </a:lnTo>
                  <a:lnTo>
                    <a:pt x="219" y="137"/>
                  </a:lnTo>
                  <a:lnTo>
                    <a:pt x="228" y="135"/>
                  </a:lnTo>
                  <a:lnTo>
                    <a:pt x="244" y="209"/>
                  </a:lnTo>
                  <a:lnTo>
                    <a:pt x="236" y="211"/>
                  </a:lnTo>
                  <a:lnTo>
                    <a:pt x="225" y="188"/>
                  </a:lnTo>
                  <a:lnTo>
                    <a:pt x="103" y="150"/>
                  </a:lnTo>
                  <a:lnTo>
                    <a:pt x="31" y="167"/>
                  </a:lnTo>
                  <a:lnTo>
                    <a:pt x="33" y="205"/>
                  </a:lnTo>
                  <a:lnTo>
                    <a:pt x="23" y="207"/>
                  </a:lnTo>
                  <a:lnTo>
                    <a:pt x="0" y="106"/>
                  </a:lnTo>
                  <a:lnTo>
                    <a:pt x="10" y="104"/>
                  </a:lnTo>
                  <a:lnTo>
                    <a:pt x="23" y="137"/>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3" name="Freeform 189"/>
            <p:cNvSpPr>
              <a:spLocks noEditPoints="1"/>
            </p:cNvSpPr>
            <p:nvPr/>
          </p:nvSpPr>
          <p:spPr bwMode="auto">
            <a:xfrm>
              <a:off x="6572" y="3448"/>
              <a:ext cx="244" cy="228"/>
            </a:xfrm>
            <a:custGeom>
              <a:avLst/>
              <a:gdLst/>
              <a:ahLst/>
              <a:cxnLst>
                <a:cxn ang="0">
                  <a:pos x="95" y="48"/>
                </a:cxn>
                <a:cxn ang="0">
                  <a:pos x="25" y="42"/>
                </a:cxn>
                <a:cxn ang="0">
                  <a:pos x="29" y="74"/>
                </a:cxn>
                <a:cxn ang="0">
                  <a:pos x="19" y="76"/>
                </a:cxn>
                <a:cxn ang="0">
                  <a:pos x="0" y="2"/>
                </a:cxn>
                <a:cxn ang="0">
                  <a:pos x="8" y="0"/>
                </a:cxn>
                <a:cxn ang="0">
                  <a:pos x="21" y="23"/>
                </a:cxn>
                <a:cxn ang="0">
                  <a:pos x="240" y="50"/>
                </a:cxn>
                <a:cxn ang="0">
                  <a:pos x="244" y="65"/>
                </a:cxn>
                <a:cxn ang="0">
                  <a:pos x="65" y="198"/>
                </a:cxn>
                <a:cxn ang="0">
                  <a:pos x="67" y="226"/>
                </a:cxn>
                <a:cxn ang="0">
                  <a:pos x="57" y="228"/>
                </a:cxn>
                <a:cxn ang="0">
                  <a:pos x="35" y="141"/>
                </a:cxn>
                <a:cxn ang="0">
                  <a:pos x="44" y="139"/>
                </a:cxn>
                <a:cxn ang="0">
                  <a:pos x="59" y="167"/>
                </a:cxn>
                <a:cxn ang="0">
                  <a:pos x="114" y="124"/>
                </a:cxn>
                <a:cxn ang="0">
                  <a:pos x="95" y="48"/>
                </a:cxn>
                <a:cxn ang="0">
                  <a:pos x="109" y="50"/>
                </a:cxn>
                <a:cxn ang="0">
                  <a:pos x="126" y="116"/>
                </a:cxn>
                <a:cxn ang="0">
                  <a:pos x="198" y="61"/>
                </a:cxn>
                <a:cxn ang="0">
                  <a:pos x="109" y="50"/>
                </a:cxn>
              </a:cxnLst>
              <a:rect l="0" t="0" r="r" b="b"/>
              <a:pathLst>
                <a:path w="244" h="228">
                  <a:moveTo>
                    <a:pt x="95" y="48"/>
                  </a:moveTo>
                  <a:lnTo>
                    <a:pt x="25" y="42"/>
                  </a:lnTo>
                  <a:lnTo>
                    <a:pt x="29" y="74"/>
                  </a:lnTo>
                  <a:lnTo>
                    <a:pt x="19" y="76"/>
                  </a:lnTo>
                  <a:lnTo>
                    <a:pt x="0" y="2"/>
                  </a:lnTo>
                  <a:lnTo>
                    <a:pt x="8" y="0"/>
                  </a:lnTo>
                  <a:lnTo>
                    <a:pt x="21" y="23"/>
                  </a:lnTo>
                  <a:lnTo>
                    <a:pt x="240" y="50"/>
                  </a:lnTo>
                  <a:lnTo>
                    <a:pt x="244" y="65"/>
                  </a:lnTo>
                  <a:lnTo>
                    <a:pt x="65" y="198"/>
                  </a:lnTo>
                  <a:lnTo>
                    <a:pt x="67" y="226"/>
                  </a:lnTo>
                  <a:lnTo>
                    <a:pt x="57" y="228"/>
                  </a:lnTo>
                  <a:lnTo>
                    <a:pt x="35" y="141"/>
                  </a:lnTo>
                  <a:lnTo>
                    <a:pt x="44" y="139"/>
                  </a:lnTo>
                  <a:lnTo>
                    <a:pt x="59" y="167"/>
                  </a:lnTo>
                  <a:lnTo>
                    <a:pt x="114" y="124"/>
                  </a:lnTo>
                  <a:lnTo>
                    <a:pt x="95" y="48"/>
                  </a:lnTo>
                  <a:close/>
                  <a:moveTo>
                    <a:pt x="109" y="50"/>
                  </a:moveTo>
                  <a:lnTo>
                    <a:pt x="126" y="116"/>
                  </a:lnTo>
                  <a:lnTo>
                    <a:pt x="198" y="61"/>
                  </a:lnTo>
                  <a:lnTo>
                    <a:pt x="109" y="50"/>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4" name="Freeform 190"/>
            <p:cNvSpPr>
              <a:spLocks noEditPoints="1"/>
            </p:cNvSpPr>
            <p:nvPr/>
          </p:nvSpPr>
          <p:spPr bwMode="auto">
            <a:xfrm>
              <a:off x="6643" y="3606"/>
              <a:ext cx="266" cy="273"/>
            </a:xfrm>
            <a:custGeom>
              <a:avLst/>
              <a:gdLst/>
              <a:ahLst/>
              <a:cxnLst>
                <a:cxn ang="0">
                  <a:pos x="30" y="118"/>
                </a:cxn>
                <a:cxn ang="0">
                  <a:pos x="184" y="4"/>
                </a:cxn>
                <a:cxn ang="0">
                  <a:pos x="247" y="102"/>
                </a:cxn>
                <a:cxn ang="0">
                  <a:pos x="262" y="146"/>
                </a:cxn>
                <a:cxn ang="0">
                  <a:pos x="266" y="188"/>
                </a:cxn>
                <a:cxn ang="0">
                  <a:pos x="260" y="209"/>
                </a:cxn>
                <a:cxn ang="0">
                  <a:pos x="249" y="226"/>
                </a:cxn>
                <a:cxn ang="0">
                  <a:pos x="235" y="243"/>
                </a:cxn>
                <a:cxn ang="0">
                  <a:pos x="211" y="258"/>
                </a:cxn>
                <a:cxn ang="0">
                  <a:pos x="184" y="268"/>
                </a:cxn>
                <a:cxn ang="0">
                  <a:pos x="161" y="273"/>
                </a:cxn>
                <a:cxn ang="0">
                  <a:pos x="138" y="270"/>
                </a:cxn>
                <a:cxn ang="0">
                  <a:pos x="116" y="264"/>
                </a:cxn>
                <a:cxn ang="0">
                  <a:pos x="97" y="254"/>
                </a:cxn>
                <a:cxn ang="0">
                  <a:pos x="81" y="239"/>
                </a:cxn>
                <a:cxn ang="0">
                  <a:pos x="51" y="197"/>
                </a:cxn>
                <a:cxn ang="0">
                  <a:pos x="11" y="93"/>
                </a:cxn>
                <a:cxn ang="0">
                  <a:pos x="47" y="150"/>
                </a:cxn>
                <a:cxn ang="0">
                  <a:pos x="51" y="163"/>
                </a:cxn>
                <a:cxn ang="0">
                  <a:pos x="55" y="175"/>
                </a:cxn>
                <a:cxn ang="0">
                  <a:pos x="62" y="188"/>
                </a:cxn>
                <a:cxn ang="0">
                  <a:pos x="74" y="211"/>
                </a:cxn>
                <a:cxn ang="0">
                  <a:pos x="100" y="235"/>
                </a:cxn>
                <a:cxn ang="0">
                  <a:pos x="131" y="245"/>
                </a:cxn>
                <a:cxn ang="0">
                  <a:pos x="167" y="241"/>
                </a:cxn>
                <a:cxn ang="0">
                  <a:pos x="207" y="220"/>
                </a:cxn>
                <a:cxn ang="0">
                  <a:pos x="230" y="199"/>
                </a:cxn>
                <a:cxn ang="0">
                  <a:pos x="239" y="182"/>
                </a:cxn>
                <a:cxn ang="0">
                  <a:pos x="245" y="154"/>
                </a:cxn>
                <a:cxn ang="0">
                  <a:pos x="239" y="114"/>
                </a:cxn>
                <a:cxn ang="0">
                  <a:pos x="226" y="89"/>
                </a:cxn>
                <a:cxn ang="0">
                  <a:pos x="222" y="80"/>
                </a:cxn>
                <a:cxn ang="0">
                  <a:pos x="218" y="72"/>
                </a:cxn>
                <a:cxn ang="0">
                  <a:pos x="211" y="63"/>
                </a:cxn>
                <a:cxn ang="0">
                  <a:pos x="45" y="144"/>
                </a:cxn>
              </a:cxnLst>
              <a:rect l="0" t="0" r="r" b="b"/>
              <a:pathLst>
                <a:path w="266" h="273">
                  <a:moveTo>
                    <a:pt x="11" y="93"/>
                  </a:moveTo>
                  <a:lnTo>
                    <a:pt x="30" y="118"/>
                  </a:lnTo>
                  <a:lnTo>
                    <a:pt x="192" y="34"/>
                  </a:lnTo>
                  <a:lnTo>
                    <a:pt x="184" y="4"/>
                  </a:lnTo>
                  <a:lnTo>
                    <a:pt x="195" y="0"/>
                  </a:lnTo>
                  <a:lnTo>
                    <a:pt x="247" y="102"/>
                  </a:lnTo>
                  <a:lnTo>
                    <a:pt x="256" y="125"/>
                  </a:lnTo>
                  <a:lnTo>
                    <a:pt x="262" y="146"/>
                  </a:lnTo>
                  <a:lnTo>
                    <a:pt x="266" y="167"/>
                  </a:lnTo>
                  <a:lnTo>
                    <a:pt x="266" y="188"/>
                  </a:lnTo>
                  <a:lnTo>
                    <a:pt x="264" y="199"/>
                  </a:lnTo>
                  <a:lnTo>
                    <a:pt x="260" y="209"/>
                  </a:lnTo>
                  <a:lnTo>
                    <a:pt x="256" y="218"/>
                  </a:lnTo>
                  <a:lnTo>
                    <a:pt x="249" y="226"/>
                  </a:lnTo>
                  <a:lnTo>
                    <a:pt x="243" y="235"/>
                  </a:lnTo>
                  <a:lnTo>
                    <a:pt x="235" y="243"/>
                  </a:lnTo>
                  <a:lnTo>
                    <a:pt x="224" y="251"/>
                  </a:lnTo>
                  <a:lnTo>
                    <a:pt x="211" y="258"/>
                  </a:lnTo>
                  <a:lnTo>
                    <a:pt x="199" y="264"/>
                  </a:lnTo>
                  <a:lnTo>
                    <a:pt x="184" y="268"/>
                  </a:lnTo>
                  <a:lnTo>
                    <a:pt x="171" y="270"/>
                  </a:lnTo>
                  <a:lnTo>
                    <a:pt x="161" y="273"/>
                  </a:lnTo>
                  <a:lnTo>
                    <a:pt x="148" y="273"/>
                  </a:lnTo>
                  <a:lnTo>
                    <a:pt x="138" y="270"/>
                  </a:lnTo>
                  <a:lnTo>
                    <a:pt x="127" y="268"/>
                  </a:lnTo>
                  <a:lnTo>
                    <a:pt x="116" y="264"/>
                  </a:lnTo>
                  <a:lnTo>
                    <a:pt x="106" y="260"/>
                  </a:lnTo>
                  <a:lnTo>
                    <a:pt x="97" y="254"/>
                  </a:lnTo>
                  <a:lnTo>
                    <a:pt x="89" y="247"/>
                  </a:lnTo>
                  <a:lnTo>
                    <a:pt x="81" y="239"/>
                  </a:lnTo>
                  <a:lnTo>
                    <a:pt x="64" y="220"/>
                  </a:lnTo>
                  <a:lnTo>
                    <a:pt x="51" y="197"/>
                  </a:lnTo>
                  <a:lnTo>
                    <a:pt x="0" y="97"/>
                  </a:lnTo>
                  <a:lnTo>
                    <a:pt x="11" y="93"/>
                  </a:lnTo>
                  <a:close/>
                  <a:moveTo>
                    <a:pt x="45" y="144"/>
                  </a:moveTo>
                  <a:lnTo>
                    <a:pt x="47" y="150"/>
                  </a:lnTo>
                  <a:lnTo>
                    <a:pt x="49" y="156"/>
                  </a:lnTo>
                  <a:lnTo>
                    <a:pt x="51" y="163"/>
                  </a:lnTo>
                  <a:lnTo>
                    <a:pt x="53" y="169"/>
                  </a:lnTo>
                  <a:lnTo>
                    <a:pt x="55" y="175"/>
                  </a:lnTo>
                  <a:lnTo>
                    <a:pt x="59" y="182"/>
                  </a:lnTo>
                  <a:lnTo>
                    <a:pt x="62" y="188"/>
                  </a:lnTo>
                  <a:lnTo>
                    <a:pt x="64" y="194"/>
                  </a:lnTo>
                  <a:lnTo>
                    <a:pt x="74" y="211"/>
                  </a:lnTo>
                  <a:lnTo>
                    <a:pt x="87" y="226"/>
                  </a:lnTo>
                  <a:lnTo>
                    <a:pt x="100" y="235"/>
                  </a:lnTo>
                  <a:lnTo>
                    <a:pt x="114" y="243"/>
                  </a:lnTo>
                  <a:lnTo>
                    <a:pt x="131" y="245"/>
                  </a:lnTo>
                  <a:lnTo>
                    <a:pt x="148" y="245"/>
                  </a:lnTo>
                  <a:lnTo>
                    <a:pt x="167" y="241"/>
                  </a:lnTo>
                  <a:lnTo>
                    <a:pt x="186" y="235"/>
                  </a:lnTo>
                  <a:lnTo>
                    <a:pt x="207" y="220"/>
                  </a:lnTo>
                  <a:lnTo>
                    <a:pt x="224" y="207"/>
                  </a:lnTo>
                  <a:lnTo>
                    <a:pt x="230" y="199"/>
                  </a:lnTo>
                  <a:lnTo>
                    <a:pt x="235" y="190"/>
                  </a:lnTo>
                  <a:lnTo>
                    <a:pt x="239" y="182"/>
                  </a:lnTo>
                  <a:lnTo>
                    <a:pt x="243" y="173"/>
                  </a:lnTo>
                  <a:lnTo>
                    <a:pt x="245" y="154"/>
                  </a:lnTo>
                  <a:lnTo>
                    <a:pt x="243" y="135"/>
                  </a:lnTo>
                  <a:lnTo>
                    <a:pt x="239" y="114"/>
                  </a:lnTo>
                  <a:lnTo>
                    <a:pt x="228" y="93"/>
                  </a:lnTo>
                  <a:lnTo>
                    <a:pt x="226" y="89"/>
                  </a:lnTo>
                  <a:lnTo>
                    <a:pt x="224" y="85"/>
                  </a:lnTo>
                  <a:lnTo>
                    <a:pt x="222" y="80"/>
                  </a:lnTo>
                  <a:lnTo>
                    <a:pt x="220" y="76"/>
                  </a:lnTo>
                  <a:lnTo>
                    <a:pt x="218" y="72"/>
                  </a:lnTo>
                  <a:lnTo>
                    <a:pt x="216" y="68"/>
                  </a:lnTo>
                  <a:lnTo>
                    <a:pt x="211" y="63"/>
                  </a:lnTo>
                  <a:lnTo>
                    <a:pt x="209" y="59"/>
                  </a:lnTo>
                  <a:lnTo>
                    <a:pt x="45" y="144"/>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5" name="Freeform 191"/>
            <p:cNvSpPr>
              <a:spLocks/>
            </p:cNvSpPr>
            <p:nvPr/>
          </p:nvSpPr>
          <p:spPr bwMode="auto">
            <a:xfrm>
              <a:off x="6783" y="3832"/>
              <a:ext cx="348" cy="359"/>
            </a:xfrm>
            <a:custGeom>
              <a:avLst/>
              <a:gdLst/>
              <a:ahLst/>
              <a:cxnLst>
                <a:cxn ang="0">
                  <a:pos x="316" y="188"/>
                </a:cxn>
                <a:cxn ang="0">
                  <a:pos x="192" y="327"/>
                </a:cxn>
                <a:cxn ang="0">
                  <a:pos x="207" y="351"/>
                </a:cxn>
                <a:cxn ang="0">
                  <a:pos x="198" y="359"/>
                </a:cxn>
                <a:cxn ang="0">
                  <a:pos x="139" y="292"/>
                </a:cxn>
                <a:cxn ang="0">
                  <a:pos x="147" y="285"/>
                </a:cxn>
                <a:cxn ang="0">
                  <a:pos x="171" y="304"/>
                </a:cxn>
                <a:cxn ang="0">
                  <a:pos x="289" y="175"/>
                </a:cxn>
                <a:cxn ang="0">
                  <a:pos x="289" y="175"/>
                </a:cxn>
                <a:cxn ang="0">
                  <a:pos x="289" y="175"/>
                </a:cxn>
                <a:cxn ang="0">
                  <a:pos x="97" y="243"/>
                </a:cxn>
                <a:cxn ang="0">
                  <a:pos x="95" y="239"/>
                </a:cxn>
                <a:cxn ang="0">
                  <a:pos x="179" y="59"/>
                </a:cxn>
                <a:cxn ang="0">
                  <a:pos x="177" y="57"/>
                </a:cxn>
                <a:cxn ang="0">
                  <a:pos x="177" y="59"/>
                </a:cxn>
                <a:cxn ang="0">
                  <a:pos x="42" y="159"/>
                </a:cxn>
                <a:cxn ang="0">
                  <a:pos x="57" y="184"/>
                </a:cxn>
                <a:cxn ang="0">
                  <a:pos x="48" y="190"/>
                </a:cxn>
                <a:cxn ang="0">
                  <a:pos x="0" y="137"/>
                </a:cxn>
                <a:cxn ang="0">
                  <a:pos x="8" y="129"/>
                </a:cxn>
                <a:cxn ang="0">
                  <a:pos x="29" y="146"/>
                </a:cxn>
                <a:cxn ang="0">
                  <a:pos x="179" y="36"/>
                </a:cxn>
                <a:cxn ang="0">
                  <a:pos x="162" y="9"/>
                </a:cxn>
                <a:cxn ang="0">
                  <a:pos x="169" y="0"/>
                </a:cxn>
                <a:cxn ang="0">
                  <a:pos x="215" y="51"/>
                </a:cxn>
                <a:cxn ang="0">
                  <a:pos x="141" y="209"/>
                </a:cxn>
                <a:cxn ang="0">
                  <a:pos x="304" y="152"/>
                </a:cxn>
                <a:cxn ang="0">
                  <a:pos x="348" y="201"/>
                </a:cxn>
                <a:cxn ang="0">
                  <a:pos x="342" y="209"/>
                </a:cxn>
                <a:cxn ang="0">
                  <a:pos x="316" y="188"/>
                </a:cxn>
              </a:cxnLst>
              <a:rect l="0" t="0" r="r" b="b"/>
              <a:pathLst>
                <a:path w="348" h="359">
                  <a:moveTo>
                    <a:pt x="316" y="188"/>
                  </a:moveTo>
                  <a:lnTo>
                    <a:pt x="192" y="327"/>
                  </a:lnTo>
                  <a:lnTo>
                    <a:pt x="207" y="351"/>
                  </a:lnTo>
                  <a:lnTo>
                    <a:pt x="198" y="359"/>
                  </a:lnTo>
                  <a:lnTo>
                    <a:pt x="139" y="292"/>
                  </a:lnTo>
                  <a:lnTo>
                    <a:pt x="147" y="285"/>
                  </a:lnTo>
                  <a:lnTo>
                    <a:pt x="171" y="304"/>
                  </a:lnTo>
                  <a:lnTo>
                    <a:pt x="289" y="175"/>
                  </a:lnTo>
                  <a:lnTo>
                    <a:pt x="289" y="175"/>
                  </a:lnTo>
                  <a:lnTo>
                    <a:pt x="289" y="175"/>
                  </a:lnTo>
                  <a:lnTo>
                    <a:pt x="97" y="243"/>
                  </a:lnTo>
                  <a:lnTo>
                    <a:pt x="95" y="239"/>
                  </a:lnTo>
                  <a:lnTo>
                    <a:pt x="179" y="59"/>
                  </a:lnTo>
                  <a:lnTo>
                    <a:pt x="177" y="57"/>
                  </a:lnTo>
                  <a:lnTo>
                    <a:pt x="177" y="59"/>
                  </a:lnTo>
                  <a:lnTo>
                    <a:pt x="42" y="159"/>
                  </a:lnTo>
                  <a:lnTo>
                    <a:pt x="57" y="184"/>
                  </a:lnTo>
                  <a:lnTo>
                    <a:pt x="48" y="190"/>
                  </a:lnTo>
                  <a:lnTo>
                    <a:pt x="0" y="137"/>
                  </a:lnTo>
                  <a:lnTo>
                    <a:pt x="8" y="129"/>
                  </a:lnTo>
                  <a:lnTo>
                    <a:pt x="29" y="146"/>
                  </a:lnTo>
                  <a:lnTo>
                    <a:pt x="179" y="36"/>
                  </a:lnTo>
                  <a:lnTo>
                    <a:pt x="162" y="9"/>
                  </a:lnTo>
                  <a:lnTo>
                    <a:pt x="169" y="0"/>
                  </a:lnTo>
                  <a:lnTo>
                    <a:pt x="215" y="51"/>
                  </a:lnTo>
                  <a:lnTo>
                    <a:pt x="141" y="209"/>
                  </a:lnTo>
                  <a:lnTo>
                    <a:pt x="304" y="152"/>
                  </a:lnTo>
                  <a:lnTo>
                    <a:pt x="348" y="201"/>
                  </a:lnTo>
                  <a:lnTo>
                    <a:pt x="342" y="209"/>
                  </a:lnTo>
                  <a:lnTo>
                    <a:pt x="316" y="188"/>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6" name="Freeform 192"/>
            <p:cNvSpPr>
              <a:spLocks/>
            </p:cNvSpPr>
            <p:nvPr/>
          </p:nvSpPr>
          <p:spPr bwMode="auto">
            <a:xfrm>
              <a:off x="7026" y="4050"/>
              <a:ext cx="202" cy="228"/>
            </a:xfrm>
            <a:custGeom>
              <a:avLst/>
              <a:gdLst/>
              <a:ahLst/>
              <a:cxnLst>
                <a:cxn ang="0">
                  <a:pos x="168" y="48"/>
                </a:cxn>
                <a:cxn ang="0">
                  <a:pos x="57" y="196"/>
                </a:cxn>
                <a:cxn ang="0">
                  <a:pos x="78" y="219"/>
                </a:cxn>
                <a:cxn ang="0">
                  <a:pos x="71" y="228"/>
                </a:cxn>
                <a:cxn ang="0">
                  <a:pos x="0" y="173"/>
                </a:cxn>
                <a:cxn ang="0">
                  <a:pos x="6" y="164"/>
                </a:cxn>
                <a:cxn ang="0">
                  <a:pos x="33" y="177"/>
                </a:cxn>
                <a:cxn ang="0">
                  <a:pos x="143" y="29"/>
                </a:cxn>
                <a:cxn ang="0">
                  <a:pos x="122" y="6"/>
                </a:cxn>
                <a:cxn ang="0">
                  <a:pos x="128" y="0"/>
                </a:cxn>
                <a:cxn ang="0">
                  <a:pos x="202" y="55"/>
                </a:cxn>
                <a:cxn ang="0">
                  <a:pos x="194" y="63"/>
                </a:cxn>
                <a:cxn ang="0">
                  <a:pos x="168" y="48"/>
                </a:cxn>
              </a:cxnLst>
              <a:rect l="0" t="0" r="r" b="b"/>
              <a:pathLst>
                <a:path w="202" h="228">
                  <a:moveTo>
                    <a:pt x="168" y="48"/>
                  </a:moveTo>
                  <a:lnTo>
                    <a:pt x="57" y="196"/>
                  </a:lnTo>
                  <a:lnTo>
                    <a:pt x="78" y="219"/>
                  </a:lnTo>
                  <a:lnTo>
                    <a:pt x="71" y="228"/>
                  </a:lnTo>
                  <a:lnTo>
                    <a:pt x="0" y="173"/>
                  </a:lnTo>
                  <a:lnTo>
                    <a:pt x="6" y="164"/>
                  </a:lnTo>
                  <a:lnTo>
                    <a:pt x="33" y="177"/>
                  </a:lnTo>
                  <a:lnTo>
                    <a:pt x="143" y="29"/>
                  </a:lnTo>
                  <a:lnTo>
                    <a:pt x="122" y="6"/>
                  </a:lnTo>
                  <a:lnTo>
                    <a:pt x="128" y="0"/>
                  </a:lnTo>
                  <a:lnTo>
                    <a:pt x="202" y="55"/>
                  </a:lnTo>
                  <a:lnTo>
                    <a:pt x="194" y="63"/>
                  </a:lnTo>
                  <a:lnTo>
                    <a:pt x="168" y="48"/>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7" name="Freeform 193"/>
            <p:cNvSpPr>
              <a:spLocks/>
            </p:cNvSpPr>
            <p:nvPr/>
          </p:nvSpPr>
          <p:spPr bwMode="auto">
            <a:xfrm>
              <a:off x="7152" y="4119"/>
              <a:ext cx="325" cy="296"/>
            </a:xfrm>
            <a:custGeom>
              <a:avLst/>
              <a:gdLst/>
              <a:ahLst/>
              <a:cxnLst>
                <a:cxn ang="0">
                  <a:pos x="34" y="195"/>
                </a:cxn>
                <a:cxn ang="0">
                  <a:pos x="114" y="28"/>
                </a:cxn>
                <a:cxn ang="0">
                  <a:pos x="91" y="11"/>
                </a:cxn>
                <a:cxn ang="0">
                  <a:pos x="95" y="0"/>
                </a:cxn>
                <a:cxn ang="0">
                  <a:pos x="146" y="26"/>
                </a:cxn>
                <a:cxn ang="0">
                  <a:pos x="209" y="243"/>
                </a:cxn>
                <a:cxn ang="0">
                  <a:pos x="277" y="106"/>
                </a:cxn>
                <a:cxn ang="0">
                  <a:pos x="251" y="89"/>
                </a:cxn>
                <a:cxn ang="0">
                  <a:pos x="256" y="79"/>
                </a:cxn>
                <a:cxn ang="0">
                  <a:pos x="325" y="114"/>
                </a:cxn>
                <a:cxn ang="0">
                  <a:pos x="321" y="123"/>
                </a:cxn>
                <a:cxn ang="0">
                  <a:pos x="292" y="114"/>
                </a:cxn>
                <a:cxn ang="0">
                  <a:pos x="203" y="296"/>
                </a:cxn>
                <a:cxn ang="0">
                  <a:pos x="188" y="290"/>
                </a:cxn>
                <a:cxn ang="0">
                  <a:pos x="184" y="273"/>
                </a:cxn>
                <a:cxn ang="0">
                  <a:pos x="178" y="247"/>
                </a:cxn>
                <a:cxn ang="0">
                  <a:pos x="167" y="216"/>
                </a:cxn>
                <a:cxn ang="0">
                  <a:pos x="159" y="180"/>
                </a:cxn>
                <a:cxn ang="0">
                  <a:pos x="148" y="144"/>
                </a:cxn>
                <a:cxn ang="0">
                  <a:pos x="137" y="108"/>
                </a:cxn>
                <a:cxn ang="0">
                  <a:pos x="129" y="79"/>
                </a:cxn>
                <a:cxn ang="0">
                  <a:pos x="123" y="55"/>
                </a:cxn>
                <a:cxn ang="0">
                  <a:pos x="51" y="203"/>
                </a:cxn>
                <a:cxn ang="0">
                  <a:pos x="76" y="222"/>
                </a:cxn>
                <a:cxn ang="0">
                  <a:pos x="72" y="231"/>
                </a:cxn>
                <a:cxn ang="0">
                  <a:pos x="0" y="197"/>
                </a:cxn>
                <a:cxn ang="0">
                  <a:pos x="4" y="186"/>
                </a:cxn>
                <a:cxn ang="0">
                  <a:pos x="34" y="195"/>
                </a:cxn>
              </a:cxnLst>
              <a:rect l="0" t="0" r="r" b="b"/>
              <a:pathLst>
                <a:path w="325" h="296">
                  <a:moveTo>
                    <a:pt x="34" y="195"/>
                  </a:moveTo>
                  <a:lnTo>
                    <a:pt x="114" y="28"/>
                  </a:lnTo>
                  <a:lnTo>
                    <a:pt x="91" y="11"/>
                  </a:lnTo>
                  <a:lnTo>
                    <a:pt x="95" y="0"/>
                  </a:lnTo>
                  <a:lnTo>
                    <a:pt x="146" y="26"/>
                  </a:lnTo>
                  <a:lnTo>
                    <a:pt x="209" y="243"/>
                  </a:lnTo>
                  <a:lnTo>
                    <a:pt x="277" y="106"/>
                  </a:lnTo>
                  <a:lnTo>
                    <a:pt x="251" y="89"/>
                  </a:lnTo>
                  <a:lnTo>
                    <a:pt x="256" y="79"/>
                  </a:lnTo>
                  <a:lnTo>
                    <a:pt x="325" y="114"/>
                  </a:lnTo>
                  <a:lnTo>
                    <a:pt x="321" y="123"/>
                  </a:lnTo>
                  <a:lnTo>
                    <a:pt x="292" y="114"/>
                  </a:lnTo>
                  <a:lnTo>
                    <a:pt x="203" y="296"/>
                  </a:lnTo>
                  <a:lnTo>
                    <a:pt x="188" y="290"/>
                  </a:lnTo>
                  <a:lnTo>
                    <a:pt x="184" y="273"/>
                  </a:lnTo>
                  <a:lnTo>
                    <a:pt x="178" y="247"/>
                  </a:lnTo>
                  <a:lnTo>
                    <a:pt x="167" y="216"/>
                  </a:lnTo>
                  <a:lnTo>
                    <a:pt x="159" y="180"/>
                  </a:lnTo>
                  <a:lnTo>
                    <a:pt x="148" y="144"/>
                  </a:lnTo>
                  <a:lnTo>
                    <a:pt x="137" y="108"/>
                  </a:lnTo>
                  <a:lnTo>
                    <a:pt x="129" y="79"/>
                  </a:lnTo>
                  <a:lnTo>
                    <a:pt x="123" y="55"/>
                  </a:lnTo>
                  <a:lnTo>
                    <a:pt x="51" y="203"/>
                  </a:lnTo>
                  <a:lnTo>
                    <a:pt x="76" y="222"/>
                  </a:lnTo>
                  <a:lnTo>
                    <a:pt x="72" y="231"/>
                  </a:lnTo>
                  <a:lnTo>
                    <a:pt x="0" y="197"/>
                  </a:lnTo>
                  <a:lnTo>
                    <a:pt x="4" y="186"/>
                  </a:lnTo>
                  <a:lnTo>
                    <a:pt x="34" y="195"/>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8" name="Freeform 194"/>
            <p:cNvSpPr>
              <a:spLocks/>
            </p:cNvSpPr>
            <p:nvPr/>
          </p:nvSpPr>
          <p:spPr bwMode="auto">
            <a:xfrm>
              <a:off x="7450" y="4238"/>
              <a:ext cx="143" cy="232"/>
            </a:xfrm>
            <a:custGeom>
              <a:avLst/>
              <a:gdLst/>
              <a:ahLst/>
              <a:cxnLst>
                <a:cxn ang="0">
                  <a:pos x="110" y="31"/>
                </a:cxn>
                <a:cxn ang="0">
                  <a:pos x="63" y="209"/>
                </a:cxn>
                <a:cxn ang="0">
                  <a:pos x="91" y="224"/>
                </a:cxn>
                <a:cxn ang="0">
                  <a:pos x="89" y="232"/>
                </a:cxn>
                <a:cxn ang="0">
                  <a:pos x="0" y="209"/>
                </a:cxn>
                <a:cxn ang="0">
                  <a:pos x="2" y="198"/>
                </a:cxn>
                <a:cxn ang="0">
                  <a:pos x="34" y="202"/>
                </a:cxn>
                <a:cxn ang="0">
                  <a:pos x="80" y="23"/>
                </a:cxn>
                <a:cxn ang="0">
                  <a:pos x="53" y="10"/>
                </a:cxn>
                <a:cxn ang="0">
                  <a:pos x="55" y="0"/>
                </a:cxn>
                <a:cxn ang="0">
                  <a:pos x="143" y="23"/>
                </a:cxn>
                <a:cxn ang="0">
                  <a:pos x="141" y="33"/>
                </a:cxn>
                <a:cxn ang="0">
                  <a:pos x="110" y="31"/>
                </a:cxn>
              </a:cxnLst>
              <a:rect l="0" t="0" r="r" b="b"/>
              <a:pathLst>
                <a:path w="143" h="232">
                  <a:moveTo>
                    <a:pt x="110" y="31"/>
                  </a:moveTo>
                  <a:lnTo>
                    <a:pt x="63" y="209"/>
                  </a:lnTo>
                  <a:lnTo>
                    <a:pt x="91" y="224"/>
                  </a:lnTo>
                  <a:lnTo>
                    <a:pt x="89" y="232"/>
                  </a:lnTo>
                  <a:lnTo>
                    <a:pt x="0" y="209"/>
                  </a:lnTo>
                  <a:lnTo>
                    <a:pt x="2" y="198"/>
                  </a:lnTo>
                  <a:lnTo>
                    <a:pt x="34" y="202"/>
                  </a:lnTo>
                  <a:lnTo>
                    <a:pt x="80" y="23"/>
                  </a:lnTo>
                  <a:lnTo>
                    <a:pt x="53" y="10"/>
                  </a:lnTo>
                  <a:lnTo>
                    <a:pt x="55" y="0"/>
                  </a:lnTo>
                  <a:lnTo>
                    <a:pt x="143" y="23"/>
                  </a:lnTo>
                  <a:lnTo>
                    <a:pt x="141" y="33"/>
                  </a:lnTo>
                  <a:lnTo>
                    <a:pt x="110" y="31"/>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9" name="Freeform 195"/>
            <p:cNvSpPr>
              <a:spLocks/>
            </p:cNvSpPr>
            <p:nvPr/>
          </p:nvSpPr>
          <p:spPr bwMode="auto">
            <a:xfrm>
              <a:off x="7598" y="4274"/>
              <a:ext cx="141" cy="226"/>
            </a:xfrm>
            <a:custGeom>
              <a:avLst/>
              <a:gdLst/>
              <a:ahLst/>
              <a:cxnLst>
                <a:cxn ang="0">
                  <a:pos x="128" y="61"/>
                </a:cxn>
                <a:cxn ang="0">
                  <a:pos x="126" y="44"/>
                </a:cxn>
                <a:cxn ang="0">
                  <a:pos x="120" y="29"/>
                </a:cxn>
                <a:cxn ang="0">
                  <a:pos x="109" y="19"/>
                </a:cxn>
                <a:cxn ang="0">
                  <a:pos x="93" y="14"/>
                </a:cxn>
                <a:cxn ang="0">
                  <a:pos x="78" y="14"/>
                </a:cxn>
                <a:cxn ang="0">
                  <a:pos x="63" y="21"/>
                </a:cxn>
                <a:cxn ang="0">
                  <a:pos x="55" y="31"/>
                </a:cxn>
                <a:cxn ang="0">
                  <a:pos x="50" y="46"/>
                </a:cxn>
                <a:cxn ang="0">
                  <a:pos x="52" y="65"/>
                </a:cxn>
                <a:cxn ang="0">
                  <a:pos x="61" y="82"/>
                </a:cxn>
                <a:cxn ang="0">
                  <a:pos x="95" y="105"/>
                </a:cxn>
                <a:cxn ang="0">
                  <a:pos x="128" y="128"/>
                </a:cxn>
                <a:cxn ang="0">
                  <a:pos x="137" y="145"/>
                </a:cxn>
                <a:cxn ang="0">
                  <a:pos x="139" y="166"/>
                </a:cxn>
                <a:cxn ang="0">
                  <a:pos x="133" y="192"/>
                </a:cxn>
                <a:cxn ang="0">
                  <a:pos x="116" y="211"/>
                </a:cxn>
                <a:cxn ang="0">
                  <a:pos x="93" y="223"/>
                </a:cxn>
                <a:cxn ang="0">
                  <a:pos x="61" y="223"/>
                </a:cxn>
                <a:cxn ang="0">
                  <a:pos x="44" y="221"/>
                </a:cxn>
                <a:cxn ang="0">
                  <a:pos x="27" y="215"/>
                </a:cxn>
                <a:cxn ang="0">
                  <a:pos x="12" y="209"/>
                </a:cxn>
                <a:cxn ang="0">
                  <a:pos x="0" y="200"/>
                </a:cxn>
                <a:cxn ang="0">
                  <a:pos x="12" y="147"/>
                </a:cxn>
                <a:cxn ang="0">
                  <a:pos x="14" y="160"/>
                </a:cxn>
                <a:cxn ang="0">
                  <a:pos x="14" y="171"/>
                </a:cxn>
                <a:cxn ang="0">
                  <a:pos x="17" y="179"/>
                </a:cxn>
                <a:cxn ang="0">
                  <a:pos x="19" y="188"/>
                </a:cxn>
                <a:cxn ang="0">
                  <a:pos x="25" y="196"/>
                </a:cxn>
                <a:cxn ang="0">
                  <a:pos x="38" y="204"/>
                </a:cxn>
                <a:cxn ang="0">
                  <a:pos x="50" y="209"/>
                </a:cxn>
                <a:cxn ang="0">
                  <a:pos x="61" y="211"/>
                </a:cxn>
                <a:cxn ang="0">
                  <a:pos x="80" y="211"/>
                </a:cxn>
                <a:cxn ang="0">
                  <a:pos x="95" y="207"/>
                </a:cxn>
                <a:cxn ang="0">
                  <a:pos x="105" y="194"/>
                </a:cxn>
                <a:cxn ang="0">
                  <a:pos x="112" y="177"/>
                </a:cxn>
                <a:cxn ang="0">
                  <a:pos x="107" y="160"/>
                </a:cxn>
                <a:cxn ang="0">
                  <a:pos x="99" y="147"/>
                </a:cxn>
                <a:cxn ang="0">
                  <a:pos x="65" y="124"/>
                </a:cxn>
                <a:cxn ang="0">
                  <a:pos x="31" y="97"/>
                </a:cxn>
                <a:cxn ang="0">
                  <a:pos x="23" y="78"/>
                </a:cxn>
                <a:cxn ang="0">
                  <a:pos x="21" y="50"/>
                </a:cxn>
                <a:cxn ang="0">
                  <a:pos x="29" y="29"/>
                </a:cxn>
                <a:cxn ang="0">
                  <a:pos x="44" y="12"/>
                </a:cxn>
                <a:cxn ang="0">
                  <a:pos x="67" y="2"/>
                </a:cxn>
                <a:cxn ang="0">
                  <a:pos x="97" y="2"/>
                </a:cxn>
                <a:cxn ang="0">
                  <a:pos x="109" y="2"/>
                </a:cxn>
                <a:cxn ang="0">
                  <a:pos x="120" y="6"/>
                </a:cxn>
                <a:cxn ang="0">
                  <a:pos x="131" y="10"/>
                </a:cxn>
                <a:cxn ang="0">
                  <a:pos x="141" y="12"/>
                </a:cxn>
              </a:cxnLst>
              <a:rect l="0" t="0" r="r" b="b"/>
              <a:pathLst>
                <a:path w="141" h="226">
                  <a:moveTo>
                    <a:pt x="139" y="61"/>
                  </a:moveTo>
                  <a:lnTo>
                    <a:pt x="128" y="61"/>
                  </a:lnTo>
                  <a:lnTo>
                    <a:pt x="128" y="52"/>
                  </a:lnTo>
                  <a:lnTo>
                    <a:pt x="126" y="44"/>
                  </a:lnTo>
                  <a:lnTo>
                    <a:pt x="124" y="38"/>
                  </a:lnTo>
                  <a:lnTo>
                    <a:pt x="120" y="29"/>
                  </a:lnTo>
                  <a:lnTo>
                    <a:pt x="116" y="25"/>
                  </a:lnTo>
                  <a:lnTo>
                    <a:pt x="109" y="19"/>
                  </a:lnTo>
                  <a:lnTo>
                    <a:pt x="101" y="16"/>
                  </a:lnTo>
                  <a:lnTo>
                    <a:pt x="93" y="14"/>
                  </a:lnTo>
                  <a:lnTo>
                    <a:pt x="84" y="14"/>
                  </a:lnTo>
                  <a:lnTo>
                    <a:pt x="78" y="14"/>
                  </a:lnTo>
                  <a:lnTo>
                    <a:pt x="69" y="16"/>
                  </a:lnTo>
                  <a:lnTo>
                    <a:pt x="63" y="21"/>
                  </a:lnTo>
                  <a:lnTo>
                    <a:pt x="59" y="25"/>
                  </a:lnTo>
                  <a:lnTo>
                    <a:pt x="55" y="31"/>
                  </a:lnTo>
                  <a:lnTo>
                    <a:pt x="50" y="38"/>
                  </a:lnTo>
                  <a:lnTo>
                    <a:pt x="50" y="46"/>
                  </a:lnTo>
                  <a:lnTo>
                    <a:pt x="50" y="57"/>
                  </a:lnTo>
                  <a:lnTo>
                    <a:pt x="52" y="65"/>
                  </a:lnTo>
                  <a:lnTo>
                    <a:pt x="57" y="73"/>
                  </a:lnTo>
                  <a:lnTo>
                    <a:pt x="61" y="82"/>
                  </a:lnTo>
                  <a:lnTo>
                    <a:pt x="78" y="95"/>
                  </a:lnTo>
                  <a:lnTo>
                    <a:pt x="95" y="105"/>
                  </a:lnTo>
                  <a:lnTo>
                    <a:pt x="114" y="116"/>
                  </a:lnTo>
                  <a:lnTo>
                    <a:pt x="128" y="128"/>
                  </a:lnTo>
                  <a:lnTo>
                    <a:pt x="135" y="137"/>
                  </a:lnTo>
                  <a:lnTo>
                    <a:pt x="137" y="145"/>
                  </a:lnTo>
                  <a:lnTo>
                    <a:pt x="139" y="156"/>
                  </a:lnTo>
                  <a:lnTo>
                    <a:pt x="139" y="166"/>
                  </a:lnTo>
                  <a:lnTo>
                    <a:pt x="137" y="179"/>
                  </a:lnTo>
                  <a:lnTo>
                    <a:pt x="133" y="192"/>
                  </a:lnTo>
                  <a:lnTo>
                    <a:pt x="124" y="202"/>
                  </a:lnTo>
                  <a:lnTo>
                    <a:pt x="116" y="211"/>
                  </a:lnTo>
                  <a:lnTo>
                    <a:pt x="105" y="217"/>
                  </a:lnTo>
                  <a:lnTo>
                    <a:pt x="93" y="223"/>
                  </a:lnTo>
                  <a:lnTo>
                    <a:pt x="78" y="226"/>
                  </a:lnTo>
                  <a:lnTo>
                    <a:pt x="61" y="223"/>
                  </a:lnTo>
                  <a:lnTo>
                    <a:pt x="52" y="223"/>
                  </a:lnTo>
                  <a:lnTo>
                    <a:pt x="44" y="221"/>
                  </a:lnTo>
                  <a:lnTo>
                    <a:pt x="36" y="219"/>
                  </a:lnTo>
                  <a:lnTo>
                    <a:pt x="27" y="215"/>
                  </a:lnTo>
                  <a:lnTo>
                    <a:pt x="21" y="213"/>
                  </a:lnTo>
                  <a:lnTo>
                    <a:pt x="12" y="209"/>
                  </a:lnTo>
                  <a:lnTo>
                    <a:pt x="6" y="204"/>
                  </a:lnTo>
                  <a:lnTo>
                    <a:pt x="0" y="200"/>
                  </a:lnTo>
                  <a:lnTo>
                    <a:pt x="4" y="147"/>
                  </a:lnTo>
                  <a:lnTo>
                    <a:pt x="12" y="147"/>
                  </a:lnTo>
                  <a:lnTo>
                    <a:pt x="14" y="154"/>
                  </a:lnTo>
                  <a:lnTo>
                    <a:pt x="14" y="160"/>
                  </a:lnTo>
                  <a:lnTo>
                    <a:pt x="14" y="164"/>
                  </a:lnTo>
                  <a:lnTo>
                    <a:pt x="14" y="171"/>
                  </a:lnTo>
                  <a:lnTo>
                    <a:pt x="17" y="175"/>
                  </a:lnTo>
                  <a:lnTo>
                    <a:pt x="17" y="179"/>
                  </a:lnTo>
                  <a:lnTo>
                    <a:pt x="19" y="183"/>
                  </a:lnTo>
                  <a:lnTo>
                    <a:pt x="19" y="188"/>
                  </a:lnTo>
                  <a:lnTo>
                    <a:pt x="21" y="192"/>
                  </a:lnTo>
                  <a:lnTo>
                    <a:pt x="25" y="196"/>
                  </a:lnTo>
                  <a:lnTo>
                    <a:pt x="31" y="200"/>
                  </a:lnTo>
                  <a:lnTo>
                    <a:pt x="38" y="204"/>
                  </a:lnTo>
                  <a:lnTo>
                    <a:pt x="44" y="207"/>
                  </a:lnTo>
                  <a:lnTo>
                    <a:pt x="50" y="209"/>
                  </a:lnTo>
                  <a:lnTo>
                    <a:pt x="55" y="211"/>
                  </a:lnTo>
                  <a:lnTo>
                    <a:pt x="61" y="211"/>
                  </a:lnTo>
                  <a:lnTo>
                    <a:pt x="69" y="213"/>
                  </a:lnTo>
                  <a:lnTo>
                    <a:pt x="80" y="211"/>
                  </a:lnTo>
                  <a:lnTo>
                    <a:pt x="86" y="209"/>
                  </a:lnTo>
                  <a:lnTo>
                    <a:pt x="95" y="207"/>
                  </a:lnTo>
                  <a:lnTo>
                    <a:pt x="101" y="200"/>
                  </a:lnTo>
                  <a:lnTo>
                    <a:pt x="105" y="194"/>
                  </a:lnTo>
                  <a:lnTo>
                    <a:pt x="109" y="188"/>
                  </a:lnTo>
                  <a:lnTo>
                    <a:pt x="112" y="177"/>
                  </a:lnTo>
                  <a:lnTo>
                    <a:pt x="112" y="169"/>
                  </a:lnTo>
                  <a:lnTo>
                    <a:pt x="107" y="160"/>
                  </a:lnTo>
                  <a:lnTo>
                    <a:pt x="103" y="154"/>
                  </a:lnTo>
                  <a:lnTo>
                    <a:pt x="99" y="147"/>
                  </a:lnTo>
                  <a:lnTo>
                    <a:pt x="82" y="135"/>
                  </a:lnTo>
                  <a:lnTo>
                    <a:pt x="65" y="124"/>
                  </a:lnTo>
                  <a:lnTo>
                    <a:pt x="46" y="111"/>
                  </a:lnTo>
                  <a:lnTo>
                    <a:pt x="31" y="97"/>
                  </a:lnTo>
                  <a:lnTo>
                    <a:pt x="27" y="86"/>
                  </a:lnTo>
                  <a:lnTo>
                    <a:pt x="23" y="78"/>
                  </a:lnTo>
                  <a:lnTo>
                    <a:pt x="21" y="65"/>
                  </a:lnTo>
                  <a:lnTo>
                    <a:pt x="21" y="50"/>
                  </a:lnTo>
                  <a:lnTo>
                    <a:pt x="23" y="40"/>
                  </a:lnTo>
                  <a:lnTo>
                    <a:pt x="29" y="29"/>
                  </a:lnTo>
                  <a:lnTo>
                    <a:pt x="36" y="19"/>
                  </a:lnTo>
                  <a:lnTo>
                    <a:pt x="44" y="12"/>
                  </a:lnTo>
                  <a:lnTo>
                    <a:pt x="55" y="6"/>
                  </a:lnTo>
                  <a:lnTo>
                    <a:pt x="67" y="2"/>
                  </a:lnTo>
                  <a:lnTo>
                    <a:pt x="82" y="0"/>
                  </a:lnTo>
                  <a:lnTo>
                    <a:pt x="97" y="2"/>
                  </a:lnTo>
                  <a:lnTo>
                    <a:pt x="103" y="2"/>
                  </a:lnTo>
                  <a:lnTo>
                    <a:pt x="109" y="2"/>
                  </a:lnTo>
                  <a:lnTo>
                    <a:pt x="114" y="4"/>
                  </a:lnTo>
                  <a:lnTo>
                    <a:pt x="120" y="6"/>
                  </a:lnTo>
                  <a:lnTo>
                    <a:pt x="124" y="8"/>
                  </a:lnTo>
                  <a:lnTo>
                    <a:pt x="131" y="10"/>
                  </a:lnTo>
                  <a:lnTo>
                    <a:pt x="137" y="12"/>
                  </a:lnTo>
                  <a:lnTo>
                    <a:pt x="141" y="12"/>
                  </a:lnTo>
                  <a:lnTo>
                    <a:pt x="139" y="61"/>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20" name="Freeform 196"/>
            <p:cNvSpPr>
              <a:spLocks/>
            </p:cNvSpPr>
            <p:nvPr/>
          </p:nvSpPr>
          <p:spPr bwMode="auto">
            <a:xfrm>
              <a:off x="7783" y="4269"/>
              <a:ext cx="212" cy="226"/>
            </a:xfrm>
            <a:custGeom>
              <a:avLst/>
              <a:gdLst/>
              <a:ahLst/>
              <a:cxnLst>
                <a:cxn ang="0">
                  <a:pos x="102" y="207"/>
                </a:cxn>
                <a:cxn ang="0">
                  <a:pos x="89" y="26"/>
                </a:cxn>
                <a:cxn ang="0">
                  <a:pos x="51" y="28"/>
                </a:cxn>
                <a:cxn ang="0">
                  <a:pos x="47" y="28"/>
                </a:cxn>
                <a:cxn ang="0">
                  <a:pos x="43" y="30"/>
                </a:cxn>
                <a:cxn ang="0">
                  <a:pos x="39" y="30"/>
                </a:cxn>
                <a:cxn ang="0">
                  <a:pos x="34" y="30"/>
                </a:cxn>
                <a:cxn ang="0">
                  <a:pos x="30" y="30"/>
                </a:cxn>
                <a:cxn ang="0">
                  <a:pos x="28" y="32"/>
                </a:cxn>
                <a:cxn ang="0">
                  <a:pos x="24" y="32"/>
                </a:cxn>
                <a:cxn ang="0">
                  <a:pos x="19" y="32"/>
                </a:cxn>
                <a:cxn ang="0">
                  <a:pos x="11" y="66"/>
                </a:cxn>
                <a:cxn ang="0">
                  <a:pos x="0" y="68"/>
                </a:cxn>
                <a:cxn ang="0">
                  <a:pos x="5" y="15"/>
                </a:cxn>
                <a:cxn ang="0">
                  <a:pos x="205" y="0"/>
                </a:cxn>
                <a:cxn ang="0">
                  <a:pos x="212" y="53"/>
                </a:cxn>
                <a:cxn ang="0">
                  <a:pos x="201" y="53"/>
                </a:cxn>
                <a:cxn ang="0">
                  <a:pos x="191" y="19"/>
                </a:cxn>
                <a:cxn ang="0">
                  <a:pos x="186" y="19"/>
                </a:cxn>
                <a:cxn ang="0">
                  <a:pos x="184" y="19"/>
                </a:cxn>
                <a:cxn ang="0">
                  <a:pos x="180" y="19"/>
                </a:cxn>
                <a:cxn ang="0">
                  <a:pos x="176" y="19"/>
                </a:cxn>
                <a:cxn ang="0">
                  <a:pos x="172" y="19"/>
                </a:cxn>
                <a:cxn ang="0">
                  <a:pos x="167" y="19"/>
                </a:cxn>
                <a:cxn ang="0">
                  <a:pos x="163" y="19"/>
                </a:cxn>
                <a:cxn ang="0">
                  <a:pos x="159" y="21"/>
                </a:cxn>
                <a:cxn ang="0">
                  <a:pos x="119" y="24"/>
                </a:cxn>
                <a:cxn ang="0">
                  <a:pos x="131" y="205"/>
                </a:cxn>
                <a:cxn ang="0">
                  <a:pos x="167" y="209"/>
                </a:cxn>
                <a:cxn ang="0">
                  <a:pos x="167" y="220"/>
                </a:cxn>
                <a:cxn ang="0">
                  <a:pos x="70" y="226"/>
                </a:cxn>
                <a:cxn ang="0">
                  <a:pos x="68" y="216"/>
                </a:cxn>
                <a:cxn ang="0">
                  <a:pos x="102" y="207"/>
                </a:cxn>
              </a:cxnLst>
              <a:rect l="0" t="0" r="r" b="b"/>
              <a:pathLst>
                <a:path w="212" h="226">
                  <a:moveTo>
                    <a:pt x="102" y="207"/>
                  </a:moveTo>
                  <a:lnTo>
                    <a:pt x="89" y="26"/>
                  </a:lnTo>
                  <a:lnTo>
                    <a:pt x="51" y="28"/>
                  </a:lnTo>
                  <a:lnTo>
                    <a:pt x="47" y="28"/>
                  </a:lnTo>
                  <a:lnTo>
                    <a:pt x="43" y="30"/>
                  </a:lnTo>
                  <a:lnTo>
                    <a:pt x="39" y="30"/>
                  </a:lnTo>
                  <a:lnTo>
                    <a:pt x="34" y="30"/>
                  </a:lnTo>
                  <a:lnTo>
                    <a:pt x="30" y="30"/>
                  </a:lnTo>
                  <a:lnTo>
                    <a:pt x="28" y="32"/>
                  </a:lnTo>
                  <a:lnTo>
                    <a:pt x="24" y="32"/>
                  </a:lnTo>
                  <a:lnTo>
                    <a:pt x="19" y="32"/>
                  </a:lnTo>
                  <a:lnTo>
                    <a:pt x="11" y="66"/>
                  </a:lnTo>
                  <a:lnTo>
                    <a:pt x="0" y="68"/>
                  </a:lnTo>
                  <a:lnTo>
                    <a:pt x="5" y="15"/>
                  </a:lnTo>
                  <a:lnTo>
                    <a:pt x="205" y="0"/>
                  </a:lnTo>
                  <a:lnTo>
                    <a:pt x="212" y="53"/>
                  </a:lnTo>
                  <a:lnTo>
                    <a:pt x="201" y="53"/>
                  </a:lnTo>
                  <a:lnTo>
                    <a:pt x="191" y="19"/>
                  </a:lnTo>
                  <a:lnTo>
                    <a:pt x="186" y="19"/>
                  </a:lnTo>
                  <a:lnTo>
                    <a:pt x="184" y="19"/>
                  </a:lnTo>
                  <a:lnTo>
                    <a:pt x="180" y="19"/>
                  </a:lnTo>
                  <a:lnTo>
                    <a:pt x="176" y="19"/>
                  </a:lnTo>
                  <a:lnTo>
                    <a:pt x="172" y="19"/>
                  </a:lnTo>
                  <a:lnTo>
                    <a:pt x="167" y="19"/>
                  </a:lnTo>
                  <a:lnTo>
                    <a:pt x="163" y="19"/>
                  </a:lnTo>
                  <a:lnTo>
                    <a:pt x="159" y="21"/>
                  </a:lnTo>
                  <a:lnTo>
                    <a:pt x="119" y="24"/>
                  </a:lnTo>
                  <a:lnTo>
                    <a:pt x="131" y="205"/>
                  </a:lnTo>
                  <a:lnTo>
                    <a:pt x="167" y="209"/>
                  </a:lnTo>
                  <a:lnTo>
                    <a:pt x="167" y="220"/>
                  </a:lnTo>
                  <a:lnTo>
                    <a:pt x="70" y="226"/>
                  </a:lnTo>
                  <a:lnTo>
                    <a:pt x="68" y="216"/>
                  </a:lnTo>
                  <a:lnTo>
                    <a:pt x="102" y="207"/>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21" name="Freeform 197"/>
            <p:cNvSpPr>
              <a:spLocks noEditPoints="1"/>
            </p:cNvSpPr>
            <p:nvPr/>
          </p:nvSpPr>
          <p:spPr bwMode="auto">
            <a:xfrm>
              <a:off x="8007" y="4233"/>
              <a:ext cx="260" cy="239"/>
            </a:xfrm>
            <a:custGeom>
              <a:avLst/>
              <a:gdLst/>
              <a:ahLst/>
              <a:cxnLst>
                <a:cxn ang="0">
                  <a:pos x="36" y="38"/>
                </a:cxn>
                <a:cxn ang="0">
                  <a:pos x="0" y="32"/>
                </a:cxn>
                <a:cxn ang="0">
                  <a:pos x="110" y="0"/>
                </a:cxn>
                <a:cxn ang="0">
                  <a:pos x="131" y="0"/>
                </a:cxn>
                <a:cxn ang="0">
                  <a:pos x="152" y="9"/>
                </a:cxn>
                <a:cxn ang="0">
                  <a:pos x="167" y="26"/>
                </a:cxn>
                <a:cxn ang="0">
                  <a:pos x="173" y="47"/>
                </a:cxn>
                <a:cxn ang="0">
                  <a:pos x="173" y="66"/>
                </a:cxn>
                <a:cxn ang="0">
                  <a:pos x="167" y="85"/>
                </a:cxn>
                <a:cxn ang="0">
                  <a:pos x="157" y="102"/>
                </a:cxn>
                <a:cxn ang="0">
                  <a:pos x="205" y="148"/>
                </a:cxn>
                <a:cxn ang="0">
                  <a:pos x="218" y="159"/>
                </a:cxn>
                <a:cxn ang="0">
                  <a:pos x="230" y="167"/>
                </a:cxn>
                <a:cxn ang="0">
                  <a:pos x="245" y="174"/>
                </a:cxn>
                <a:cxn ang="0">
                  <a:pos x="260" y="178"/>
                </a:cxn>
                <a:cxn ang="0">
                  <a:pos x="237" y="188"/>
                </a:cxn>
                <a:cxn ang="0">
                  <a:pos x="230" y="188"/>
                </a:cxn>
                <a:cxn ang="0">
                  <a:pos x="224" y="188"/>
                </a:cxn>
                <a:cxn ang="0">
                  <a:pos x="218" y="188"/>
                </a:cxn>
                <a:cxn ang="0">
                  <a:pos x="216" y="188"/>
                </a:cxn>
                <a:cxn ang="0">
                  <a:pos x="192" y="172"/>
                </a:cxn>
                <a:cxn ang="0">
                  <a:pos x="169" y="157"/>
                </a:cxn>
                <a:cxn ang="0">
                  <a:pos x="148" y="140"/>
                </a:cxn>
                <a:cxn ang="0">
                  <a:pos x="127" y="123"/>
                </a:cxn>
                <a:cxn ang="0">
                  <a:pos x="121" y="127"/>
                </a:cxn>
                <a:cxn ang="0">
                  <a:pos x="112" y="129"/>
                </a:cxn>
                <a:cxn ang="0">
                  <a:pos x="104" y="131"/>
                </a:cxn>
                <a:cxn ang="0">
                  <a:pos x="95" y="133"/>
                </a:cxn>
                <a:cxn ang="0">
                  <a:pos x="148" y="203"/>
                </a:cxn>
                <a:cxn ang="0">
                  <a:pos x="62" y="239"/>
                </a:cxn>
                <a:cxn ang="0">
                  <a:pos x="89" y="216"/>
                </a:cxn>
                <a:cxn ang="0">
                  <a:pos x="93" y="121"/>
                </a:cxn>
                <a:cxn ang="0">
                  <a:pos x="95" y="119"/>
                </a:cxn>
                <a:cxn ang="0">
                  <a:pos x="100" y="119"/>
                </a:cxn>
                <a:cxn ang="0">
                  <a:pos x="104" y="117"/>
                </a:cxn>
                <a:cxn ang="0">
                  <a:pos x="116" y="112"/>
                </a:cxn>
                <a:cxn ang="0">
                  <a:pos x="138" y="104"/>
                </a:cxn>
                <a:cxn ang="0">
                  <a:pos x="148" y="91"/>
                </a:cxn>
                <a:cxn ang="0">
                  <a:pos x="148" y="72"/>
                </a:cxn>
                <a:cxn ang="0">
                  <a:pos x="142" y="47"/>
                </a:cxn>
                <a:cxn ang="0">
                  <a:pos x="129" y="28"/>
                </a:cxn>
                <a:cxn ang="0">
                  <a:pos x="112" y="19"/>
                </a:cxn>
                <a:cxn ang="0">
                  <a:pos x="91" y="17"/>
                </a:cxn>
                <a:cxn ang="0">
                  <a:pos x="78" y="22"/>
                </a:cxn>
                <a:cxn ang="0">
                  <a:pos x="74" y="24"/>
                </a:cxn>
                <a:cxn ang="0">
                  <a:pos x="70" y="24"/>
                </a:cxn>
                <a:cxn ang="0">
                  <a:pos x="66" y="26"/>
                </a:cxn>
                <a:cxn ang="0">
                  <a:pos x="93" y="121"/>
                </a:cxn>
              </a:cxnLst>
              <a:rect l="0" t="0" r="r" b="b"/>
              <a:pathLst>
                <a:path w="260" h="239">
                  <a:moveTo>
                    <a:pt x="89" y="216"/>
                  </a:moveTo>
                  <a:lnTo>
                    <a:pt x="36" y="38"/>
                  </a:lnTo>
                  <a:lnTo>
                    <a:pt x="2" y="43"/>
                  </a:lnTo>
                  <a:lnTo>
                    <a:pt x="0" y="32"/>
                  </a:lnTo>
                  <a:lnTo>
                    <a:pt x="97" y="3"/>
                  </a:lnTo>
                  <a:lnTo>
                    <a:pt x="110" y="0"/>
                  </a:lnTo>
                  <a:lnTo>
                    <a:pt x="121" y="0"/>
                  </a:lnTo>
                  <a:lnTo>
                    <a:pt x="131" y="0"/>
                  </a:lnTo>
                  <a:lnTo>
                    <a:pt x="142" y="3"/>
                  </a:lnTo>
                  <a:lnTo>
                    <a:pt x="152" y="9"/>
                  </a:lnTo>
                  <a:lnTo>
                    <a:pt x="161" y="15"/>
                  </a:lnTo>
                  <a:lnTo>
                    <a:pt x="167" y="26"/>
                  </a:lnTo>
                  <a:lnTo>
                    <a:pt x="171" y="36"/>
                  </a:lnTo>
                  <a:lnTo>
                    <a:pt x="173" y="47"/>
                  </a:lnTo>
                  <a:lnTo>
                    <a:pt x="173" y="55"/>
                  </a:lnTo>
                  <a:lnTo>
                    <a:pt x="173" y="66"/>
                  </a:lnTo>
                  <a:lnTo>
                    <a:pt x="171" y="74"/>
                  </a:lnTo>
                  <a:lnTo>
                    <a:pt x="167" y="85"/>
                  </a:lnTo>
                  <a:lnTo>
                    <a:pt x="163" y="93"/>
                  </a:lnTo>
                  <a:lnTo>
                    <a:pt x="157" y="102"/>
                  </a:lnTo>
                  <a:lnTo>
                    <a:pt x="152" y="108"/>
                  </a:lnTo>
                  <a:lnTo>
                    <a:pt x="205" y="148"/>
                  </a:lnTo>
                  <a:lnTo>
                    <a:pt x="211" y="152"/>
                  </a:lnTo>
                  <a:lnTo>
                    <a:pt x="218" y="159"/>
                  </a:lnTo>
                  <a:lnTo>
                    <a:pt x="224" y="163"/>
                  </a:lnTo>
                  <a:lnTo>
                    <a:pt x="230" y="167"/>
                  </a:lnTo>
                  <a:lnTo>
                    <a:pt x="239" y="172"/>
                  </a:lnTo>
                  <a:lnTo>
                    <a:pt x="245" y="174"/>
                  </a:lnTo>
                  <a:lnTo>
                    <a:pt x="254" y="176"/>
                  </a:lnTo>
                  <a:lnTo>
                    <a:pt x="260" y="178"/>
                  </a:lnTo>
                  <a:lnTo>
                    <a:pt x="260" y="188"/>
                  </a:lnTo>
                  <a:lnTo>
                    <a:pt x="237" y="188"/>
                  </a:lnTo>
                  <a:lnTo>
                    <a:pt x="233" y="188"/>
                  </a:lnTo>
                  <a:lnTo>
                    <a:pt x="230" y="188"/>
                  </a:lnTo>
                  <a:lnTo>
                    <a:pt x="226" y="188"/>
                  </a:lnTo>
                  <a:lnTo>
                    <a:pt x="224" y="188"/>
                  </a:lnTo>
                  <a:lnTo>
                    <a:pt x="220" y="188"/>
                  </a:lnTo>
                  <a:lnTo>
                    <a:pt x="218" y="188"/>
                  </a:lnTo>
                  <a:lnTo>
                    <a:pt x="216" y="188"/>
                  </a:lnTo>
                  <a:lnTo>
                    <a:pt x="216" y="188"/>
                  </a:lnTo>
                  <a:lnTo>
                    <a:pt x="203" y="180"/>
                  </a:lnTo>
                  <a:lnTo>
                    <a:pt x="192" y="172"/>
                  </a:lnTo>
                  <a:lnTo>
                    <a:pt x="180" y="165"/>
                  </a:lnTo>
                  <a:lnTo>
                    <a:pt x="169" y="157"/>
                  </a:lnTo>
                  <a:lnTo>
                    <a:pt x="159" y="148"/>
                  </a:lnTo>
                  <a:lnTo>
                    <a:pt x="148" y="140"/>
                  </a:lnTo>
                  <a:lnTo>
                    <a:pt x="138" y="131"/>
                  </a:lnTo>
                  <a:lnTo>
                    <a:pt x="127" y="123"/>
                  </a:lnTo>
                  <a:lnTo>
                    <a:pt x="123" y="125"/>
                  </a:lnTo>
                  <a:lnTo>
                    <a:pt x="121" y="127"/>
                  </a:lnTo>
                  <a:lnTo>
                    <a:pt x="116" y="127"/>
                  </a:lnTo>
                  <a:lnTo>
                    <a:pt x="112" y="129"/>
                  </a:lnTo>
                  <a:lnTo>
                    <a:pt x="108" y="129"/>
                  </a:lnTo>
                  <a:lnTo>
                    <a:pt x="104" y="131"/>
                  </a:lnTo>
                  <a:lnTo>
                    <a:pt x="100" y="133"/>
                  </a:lnTo>
                  <a:lnTo>
                    <a:pt x="95" y="133"/>
                  </a:lnTo>
                  <a:lnTo>
                    <a:pt x="119" y="207"/>
                  </a:lnTo>
                  <a:lnTo>
                    <a:pt x="148" y="203"/>
                  </a:lnTo>
                  <a:lnTo>
                    <a:pt x="150" y="214"/>
                  </a:lnTo>
                  <a:lnTo>
                    <a:pt x="62" y="239"/>
                  </a:lnTo>
                  <a:lnTo>
                    <a:pt x="59" y="229"/>
                  </a:lnTo>
                  <a:lnTo>
                    <a:pt x="89" y="216"/>
                  </a:lnTo>
                  <a:close/>
                  <a:moveTo>
                    <a:pt x="93" y="121"/>
                  </a:moveTo>
                  <a:lnTo>
                    <a:pt x="93" y="121"/>
                  </a:lnTo>
                  <a:lnTo>
                    <a:pt x="95" y="119"/>
                  </a:lnTo>
                  <a:lnTo>
                    <a:pt x="95" y="119"/>
                  </a:lnTo>
                  <a:lnTo>
                    <a:pt x="97" y="119"/>
                  </a:lnTo>
                  <a:lnTo>
                    <a:pt x="100" y="119"/>
                  </a:lnTo>
                  <a:lnTo>
                    <a:pt x="102" y="119"/>
                  </a:lnTo>
                  <a:lnTo>
                    <a:pt x="104" y="117"/>
                  </a:lnTo>
                  <a:lnTo>
                    <a:pt x="104" y="117"/>
                  </a:lnTo>
                  <a:lnTo>
                    <a:pt x="116" y="112"/>
                  </a:lnTo>
                  <a:lnTo>
                    <a:pt x="129" y="108"/>
                  </a:lnTo>
                  <a:lnTo>
                    <a:pt x="138" y="104"/>
                  </a:lnTo>
                  <a:lnTo>
                    <a:pt x="144" y="100"/>
                  </a:lnTo>
                  <a:lnTo>
                    <a:pt x="148" y="91"/>
                  </a:lnTo>
                  <a:lnTo>
                    <a:pt x="150" y="83"/>
                  </a:lnTo>
                  <a:lnTo>
                    <a:pt x="148" y="72"/>
                  </a:lnTo>
                  <a:lnTo>
                    <a:pt x="146" y="57"/>
                  </a:lnTo>
                  <a:lnTo>
                    <a:pt x="142" y="47"/>
                  </a:lnTo>
                  <a:lnTo>
                    <a:pt x="135" y="36"/>
                  </a:lnTo>
                  <a:lnTo>
                    <a:pt x="129" y="28"/>
                  </a:lnTo>
                  <a:lnTo>
                    <a:pt x="123" y="24"/>
                  </a:lnTo>
                  <a:lnTo>
                    <a:pt x="112" y="19"/>
                  </a:lnTo>
                  <a:lnTo>
                    <a:pt x="104" y="17"/>
                  </a:lnTo>
                  <a:lnTo>
                    <a:pt x="91" y="17"/>
                  </a:lnTo>
                  <a:lnTo>
                    <a:pt x="81" y="19"/>
                  </a:lnTo>
                  <a:lnTo>
                    <a:pt x="78" y="22"/>
                  </a:lnTo>
                  <a:lnTo>
                    <a:pt x="76" y="22"/>
                  </a:lnTo>
                  <a:lnTo>
                    <a:pt x="74" y="24"/>
                  </a:lnTo>
                  <a:lnTo>
                    <a:pt x="72" y="24"/>
                  </a:lnTo>
                  <a:lnTo>
                    <a:pt x="70" y="24"/>
                  </a:lnTo>
                  <a:lnTo>
                    <a:pt x="68" y="26"/>
                  </a:lnTo>
                  <a:lnTo>
                    <a:pt x="66" y="26"/>
                  </a:lnTo>
                  <a:lnTo>
                    <a:pt x="64" y="28"/>
                  </a:lnTo>
                  <a:lnTo>
                    <a:pt x="93" y="121"/>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22" name="Freeform 198"/>
            <p:cNvSpPr>
              <a:spLocks noEditPoints="1"/>
            </p:cNvSpPr>
            <p:nvPr/>
          </p:nvSpPr>
          <p:spPr bwMode="auto">
            <a:xfrm>
              <a:off x="8288" y="4155"/>
              <a:ext cx="218" cy="254"/>
            </a:xfrm>
            <a:custGeom>
              <a:avLst/>
              <a:gdLst/>
              <a:ahLst/>
              <a:cxnLst>
                <a:cxn ang="0">
                  <a:pos x="34" y="150"/>
                </a:cxn>
                <a:cxn ang="0">
                  <a:pos x="44" y="218"/>
                </a:cxn>
                <a:cxn ang="0">
                  <a:pos x="72" y="207"/>
                </a:cxn>
                <a:cxn ang="0">
                  <a:pos x="78" y="218"/>
                </a:cxn>
                <a:cxn ang="0">
                  <a:pos x="11" y="254"/>
                </a:cxn>
                <a:cxn ang="0">
                  <a:pos x="4" y="245"/>
                </a:cxn>
                <a:cxn ang="0">
                  <a:pos x="25" y="228"/>
                </a:cxn>
                <a:cxn ang="0">
                  <a:pos x="0" y="9"/>
                </a:cxn>
                <a:cxn ang="0">
                  <a:pos x="15" y="0"/>
                </a:cxn>
                <a:cxn ang="0">
                  <a:pos x="186" y="142"/>
                </a:cxn>
                <a:cxn ang="0">
                  <a:pos x="211" y="135"/>
                </a:cxn>
                <a:cxn ang="0">
                  <a:pos x="218" y="144"/>
                </a:cxn>
                <a:cxn ang="0">
                  <a:pos x="137" y="186"/>
                </a:cxn>
                <a:cxn ang="0">
                  <a:pos x="133" y="176"/>
                </a:cxn>
                <a:cxn ang="0">
                  <a:pos x="156" y="157"/>
                </a:cxn>
                <a:cxn ang="0">
                  <a:pos x="104" y="112"/>
                </a:cxn>
                <a:cxn ang="0">
                  <a:pos x="34" y="150"/>
                </a:cxn>
                <a:cxn ang="0">
                  <a:pos x="32" y="133"/>
                </a:cxn>
                <a:cxn ang="0">
                  <a:pos x="91" y="104"/>
                </a:cxn>
                <a:cxn ang="0">
                  <a:pos x="21" y="45"/>
                </a:cxn>
                <a:cxn ang="0">
                  <a:pos x="32" y="133"/>
                </a:cxn>
              </a:cxnLst>
              <a:rect l="0" t="0" r="r" b="b"/>
              <a:pathLst>
                <a:path w="218" h="254">
                  <a:moveTo>
                    <a:pt x="34" y="150"/>
                  </a:moveTo>
                  <a:lnTo>
                    <a:pt x="44" y="218"/>
                  </a:lnTo>
                  <a:lnTo>
                    <a:pt x="72" y="207"/>
                  </a:lnTo>
                  <a:lnTo>
                    <a:pt x="78" y="218"/>
                  </a:lnTo>
                  <a:lnTo>
                    <a:pt x="11" y="254"/>
                  </a:lnTo>
                  <a:lnTo>
                    <a:pt x="4" y="245"/>
                  </a:lnTo>
                  <a:lnTo>
                    <a:pt x="25" y="228"/>
                  </a:lnTo>
                  <a:lnTo>
                    <a:pt x="0" y="9"/>
                  </a:lnTo>
                  <a:lnTo>
                    <a:pt x="15" y="0"/>
                  </a:lnTo>
                  <a:lnTo>
                    <a:pt x="186" y="142"/>
                  </a:lnTo>
                  <a:lnTo>
                    <a:pt x="211" y="135"/>
                  </a:lnTo>
                  <a:lnTo>
                    <a:pt x="218" y="144"/>
                  </a:lnTo>
                  <a:lnTo>
                    <a:pt x="137" y="186"/>
                  </a:lnTo>
                  <a:lnTo>
                    <a:pt x="133" y="176"/>
                  </a:lnTo>
                  <a:lnTo>
                    <a:pt x="156" y="157"/>
                  </a:lnTo>
                  <a:lnTo>
                    <a:pt x="104" y="112"/>
                  </a:lnTo>
                  <a:lnTo>
                    <a:pt x="34" y="150"/>
                  </a:lnTo>
                  <a:close/>
                  <a:moveTo>
                    <a:pt x="32" y="133"/>
                  </a:moveTo>
                  <a:lnTo>
                    <a:pt x="91" y="104"/>
                  </a:lnTo>
                  <a:lnTo>
                    <a:pt x="21" y="45"/>
                  </a:lnTo>
                  <a:lnTo>
                    <a:pt x="32" y="133"/>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23" name="Freeform 199"/>
            <p:cNvSpPr>
              <a:spLocks/>
            </p:cNvSpPr>
            <p:nvPr/>
          </p:nvSpPr>
          <p:spPr bwMode="auto">
            <a:xfrm>
              <a:off x="8381" y="3984"/>
              <a:ext cx="251" cy="266"/>
            </a:xfrm>
            <a:custGeom>
              <a:avLst/>
              <a:gdLst/>
              <a:ahLst/>
              <a:cxnLst>
                <a:cxn ang="0">
                  <a:pos x="190" y="233"/>
                </a:cxn>
                <a:cxn ang="0">
                  <a:pos x="76" y="89"/>
                </a:cxn>
                <a:cxn ang="0">
                  <a:pos x="46" y="114"/>
                </a:cxn>
                <a:cxn ang="0">
                  <a:pos x="42" y="116"/>
                </a:cxn>
                <a:cxn ang="0">
                  <a:pos x="40" y="118"/>
                </a:cxn>
                <a:cxn ang="0">
                  <a:pos x="36" y="121"/>
                </a:cxn>
                <a:cxn ang="0">
                  <a:pos x="34" y="125"/>
                </a:cxn>
                <a:cxn ang="0">
                  <a:pos x="32" y="127"/>
                </a:cxn>
                <a:cxn ang="0">
                  <a:pos x="27" y="129"/>
                </a:cxn>
                <a:cxn ang="0">
                  <a:pos x="25" y="131"/>
                </a:cxn>
                <a:cxn ang="0">
                  <a:pos x="23" y="133"/>
                </a:cxn>
                <a:cxn ang="0">
                  <a:pos x="36" y="167"/>
                </a:cxn>
                <a:cxn ang="0">
                  <a:pos x="27" y="175"/>
                </a:cxn>
                <a:cxn ang="0">
                  <a:pos x="0" y="129"/>
                </a:cxn>
                <a:cxn ang="0">
                  <a:pos x="158" y="0"/>
                </a:cxn>
                <a:cxn ang="0">
                  <a:pos x="192" y="40"/>
                </a:cxn>
                <a:cxn ang="0">
                  <a:pos x="184" y="49"/>
                </a:cxn>
                <a:cxn ang="0">
                  <a:pos x="156" y="26"/>
                </a:cxn>
                <a:cxn ang="0">
                  <a:pos x="154" y="28"/>
                </a:cxn>
                <a:cxn ang="0">
                  <a:pos x="150" y="30"/>
                </a:cxn>
                <a:cxn ang="0">
                  <a:pos x="148" y="32"/>
                </a:cxn>
                <a:cxn ang="0">
                  <a:pos x="144" y="34"/>
                </a:cxn>
                <a:cxn ang="0">
                  <a:pos x="139" y="38"/>
                </a:cxn>
                <a:cxn ang="0">
                  <a:pos x="137" y="40"/>
                </a:cxn>
                <a:cxn ang="0">
                  <a:pos x="133" y="42"/>
                </a:cxn>
                <a:cxn ang="0">
                  <a:pos x="131" y="45"/>
                </a:cxn>
                <a:cxn ang="0">
                  <a:pos x="99" y="70"/>
                </a:cxn>
                <a:cxn ang="0">
                  <a:pos x="215" y="214"/>
                </a:cxn>
                <a:cxn ang="0">
                  <a:pos x="245" y="195"/>
                </a:cxn>
                <a:cxn ang="0">
                  <a:pos x="251" y="203"/>
                </a:cxn>
                <a:cxn ang="0">
                  <a:pos x="175" y="266"/>
                </a:cxn>
                <a:cxn ang="0">
                  <a:pos x="167" y="258"/>
                </a:cxn>
                <a:cxn ang="0">
                  <a:pos x="190" y="233"/>
                </a:cxn>
              </a:cxnLst>
              <a:rect l="0" t="0" r="r" b="b"/>
              <a:pathLst>
                <a:path w="251" h="266">
                  <a:moveTo>
                    <a:pt x="190" y="233"/>
                  </a:moveTo>
                  <a:lnTo>
                    <a:pt x="76" y="89"/>
                  </a:lnTo>
                  <a:lnTo>
                    <a:pt x="46" y="114"/>
                  </a:lnTo>
                  <a:lnTo>
                    <a:pt x="42" y="116"/>
                  </a:lnTo>
                  <a:lnTo>
                    <a:pt x="40" y="118"/>
                  </a:lnTo>
                  <a:lnTo>
                    <a:pt x="36" y="121"/>
                  </a:lnTo>
                  <a:lnTo>
                    <a:pt x="34" y="125"/>
                  </a:lnTo>
                  <a:lnTo>
                    <a:pt x="32" y="127"/>
                  </a:lnTo>
                  <a:lnTo>
                    <a:pt x="27" y="129"/>
                  </a:lnTo>
                  <a:lnTo>
                    <a:pt x="25" y="131"/>
                  </a:lnTo>
                  <a:lnTo>
                    <a:pt x="23" y="133"/>
                  </a:lnTo>
                  <a:lnTo>
                    <a:pt x="36" y="167"/>
                  </a:lnTo>
                  <a:lnTo>
                    <a:pt x="27" y="175"/>
                  </a:lnTo>
                  <a:lnTo>
                    <a:pt x="0" y="129"/>
                  </a:lnTo>
                  <a:lnTo>
                    <a:pt x="158" y="0"/>
                  </a:lnTo>
                  <a:lnTo>
                    <a:pt x="192" y="40"/>
                  </a:lnTo>
                  <a:lnTo>
                    <a:pt x="184" y="49"/>
                  </a:lnTo>
                  <a:lnTo>
                    <a:pt x="156" y="26"/>
                  </a:lnTo>
                  <a:lnTo>
                    <a:pt x="154" y="28"/>
                  </a:lnTo>
                  <a:lnTo>
                    <a:pt x="150" y="30"/>
                  </a:lnTo>
                  <a:lnTo>
                    <a:pt x="148" y="32"/>
                  </a:lnTo>
                  <a:lnTo>
                    <a:pt x="144" y="34"/>
                  </a:lnTo>
                  <a:lnTo>
                    <a:pt x="139" y="38"/>
                  </a:lnTo>
                  <a:lnTo>
                    <a:pt x="137" y="40"/>
                  </a:lnTo>
                  <a:lnTo>
                    <a:pt x="133" y="42"/>
                  </a:lnTo>
                  <a:lnTo>
                    <a:pt x="131" y="45"/>
                  </a:lnTo>
                  <a:lnTo>
                    <a:pt x="99" y="70"/>
                  </a:lnTo>
                  <a:lnTo>
                    <a:pt x="215" y="214"/>
                  </a:lnTo>
                  <a:lnTo>
                    <a:pt x="245" y="195"/>
                  </a:lnTo>
                  <a:lnTo>
                    <a:pt x="251" y="203"/>
                  </a:lnTo>
                  <a:lnTo>
                    <a:pt x="175" y="266"/>
                  </a:lnTo>
                  <a:lnTo>
                    <a:pt x="167" y="258"/>
                  </a:lnTo>
                  <a:lnTo>
                    <a:pt x="190" y="233"/>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24" name="Freeform 200"/>
            <p:cNvSpPr>
              <a:spLocks/>
            </p:cNvSpPr>
            <p:nvPr/>
          </p:nvSpPr>
          <p:spPr bwMode="auto">
            <a:xfrm>
              <a:off x="8558" y="3895"/>
              <a:ext cx="224" cy="212"/>
            </a:xfrm>
            <a:custGeom>
              <a:avLst/>
              <a:gdLst/>
              <a:ahLst/>
              <a:cxnLst>
                <a:cxn ang="0">
                  <a:pos x="53" y="34"/>
                </a:cxn>
                <a:cxn ang="0">
                  <a:pos x="193" y="155"/>
                </a:cxn>
                <a:cxn ang="0">
                  <a:pos x="216" y="136"/>
                </a:cxn>
                <a:cxn ang="0">
                  <a:pos x="224" y="144"/>
                </a:cxn>
                <a:cxn ang="0">
                  <a:pos x="163" y="212"/>
                </a:cxn>
                <a:cxn ang="0">
                  <a:pos x="157" y="205"/>
                </a:cxn>
                <a:cxn ang="0">
                  <a:pos x="171" y="178"/>
                </a:cxn>
                <a:cxn ang="0">
                  <a:pos x="32" y="58"/>
                </a:cxn>
                <a:cxn ang="0">
                  <a:pos x="9" y="77"/>
                </a:cxn>
                <a:cxn ang="0">
                  <a:pos x="0" y="68"/>
                </a:cxn>
                <a:cxn ang="0">
                  <a:pos x="62" y="0"/>
                </a:cxn>
                <a:cxn ang="0">
                  <a:pos x="68" y="7"/>
                </a:cxn>
                <a:cxn ang="0">
                  <a:pos x="53" y="34"/>
                </a:cxn>
              </a:cxnLst>
              <a:rect l="0" t="0" r="r" b="b"/>
              <a:pathLst>
                <a:path w="224" h="212">
                  <a:moveTo>
                    <a:pt x="53" y="34"/>
                  </a:moveTo>
                  <a:lnTo>
                    <a:pt x="193" y="155"/>
                  </a:lnTo>
                  <a:lnTo>
                    <a:pt x="216" y="136"/>
                  </a:lnTo>
                  <a:lnTo>
                    <a:pt x="224" y="144"/>
                  </a:lnTo>
                  <a:lnTo>
                    <a:pt x="163" y="212"/>
                  </a:lnTo>
                  <a:lnTo>
                    <a:pt x="157" y="205"/>
                  </a:lnTo>
                  <a:lnTo>
                    <a:pt x="171" y="178"/>
                  </a:lnTo>
                  <a:lnTo>
                    <a:pt x="32" y="58"/>
                  </a:lnTo>
                  <a:lnTo>
                    <a:pt x="9" y="77"/>
                  </a:lnTo>
                  <a:lnTo>
                    <a:pt x="0" y="68"/>
                  </a:lnTo>
                  <a:lnTo>
                    <a:pt x="62" y="0"/>
                  </a:lnTo>
                  <a:lnTo>
                    <a:pt x="68" y="7"/>
                  </a:lnTo>
                  <a:lnTo>
                    <a:pt x="53" y="34"/>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25" name="Freeform 201"/>
            <p:cNvSpPr>
              <a:spLocks noEditPoints="1"/>
            </p:cNvSpPr>
            <p:nvPr/>
          </p:nvSpPr>
          <p:spPr bwMode="auto">
            <a:xfrm>
              <a:off x="8666" y="3737"/>
              <a:ext cx="234" cy="232"/>
            </a:xfrm>
            <a:custGeom>
              <a:avLst/>
              <a:gdLst/>
              <a:ahLst/>
              <a:cxnLst>
                <a:cxn ang="0">
                  <a:pos x="203" y="36"/>
                </a:cxn>
                <a:cxn ang="0">
                  <a:pos x="222" y="61"/>
                </a:cxn>
                <a:cxn ang="0">
                  <a:pos x="230" y="78"/>
                </a:cxn>
                <a:cxn ang="0">
                  <a:pos x="234" y="99"/>
                </a:cxn>
                <a:cxn ang="0">
                  <a:pos x="234" y="118"/>
                </a:cxn>
                <a:cxn ang="0">
                  <a:pos x="226" y="150"/>
                </a:cxn>
                <a:cxn ang="0">
                  <a:pos x="207" y="184"/>
                </a:cxn>
                <a:cxn ang="0">
                  <a:pos x="190" y="205"/>
                </a:cxn>
                <a:cxn ang="0">
                  <a:pos x="171" y="218"/>
                </a:cxn>
                <a:cxn ang="0">
                  <a:pos x="152" y="228"/>
                </a:cxn>
                <a:cxn ang="0">
                  <a:pos x="131" y="232"/>
                </a:cxn>
                <a:cxn ang="0">
                  <a:pos x="110" y="232"/>
                </a:cxn>
                <a:cxn ang="0">
                  <a:pos x="80" y="224"/>
                </a:cxn>
                <a:cxn ang="0">
                  <a:pos x="40" y="199"/>
                </a:cxn>
                <a:cxn ang="0">
                  <a:pos x="17" y="173"/>
                </a:cxn>
                <a:cxn ang="0">
                  <a:pos x="6" y="154"/>
                </a:cxn>
                <a:cxn ang="0">
                  <a:pos x="2" y="135"/>
                </a:cxn>
                <a:cxn ang="0">
                  <a:pos x="0" y="114"/>
                </a:cxn>
                <a:cxn ang="0">
                  <a:pos x="4" y="93"/>
                </a:cxn>
                <a:cxn ang="0">
                  <a:pos x="13" y="72"/>
                </a:cxn>
                <a:cxn ang="0">
                  <a:pos x="28" y="49"/>
                </a:cxn>
                <a:cxn ang="0">
                  <a:pos x="44" y="28"/>
                </a:cxn>
                <a:cxn ang="0">
                  <a:pos x="63" y="15"/>
                </a:cxn>
                <a:cxn ang="0">
                  <a:pos x="85" y="4"/>
                </a:cxn>
                <a:cxn ang="0">
                  <a:pos x="106" y="0"/>
                </a:cxn>
                <a:cxn ang="0">
                  <a:pos x="127" y="2"/>
                </a:cxn>
                <a:cxn ang="0">
                  <a:pos x="161" y="11"/>
                </a:cxn>
                <a:cxn ang="0">
                  <a:pos x="205" y="165"/>
                </a:cxn>
                <a:cxn ang="0">
                  <a:pos x="215" y="148"/>
                </a:cxn>
                <a:cxn ang="0">
                  <a:pos x="218" y="129"/>
                </a:cxn>
                <a:cxn ang="0">
                  <a:pos x="213" y="99"/>
                </a:cxn>
                <a:cxn ang="0">
                  <a:pos x="192" y="72"/>
                </a:cxn>
                <a:cxn ang="0">
                  <a:pos x="165" y="49"/>
                </a:cxn>
                <a:cxn ang="0">
                  <a:pos x="123" y="32"/>
                </a:cxn>
                <a:cxn ang="0">
                  <a:pos x="85" y="32"/>
                </a:cxn>
                <a:cxn ang="0">
                  <a:pos x="51" y="44"/>
                </a:cxn>
                <a:cxn ang="0">
                  <a:pos x="28" y="68"/>
                </a:cxn>
                <a:cxn ang="0">
                  <a:pos x="17" y="97"/>
                </a:cxn>
                <a:cxn ang="0">
                  <a:pos x="19" y="127"/>
                </a:cxn>
                <a:cxn ang="0">
                  <a:pos x="36" y="154"/>
                </a:cxn>
                <a:cxn ang="0">
                  <a:pos x="66" y="180"/>
                </a:cxn>
                <a:cxn ang="0">
                  <a:pos x="108" y="199"/>
                </a:cxn>
                <a:cxn ang="0">
                  <a:pos x="146" y="203"/>
                </a:cxn>
                <a:cxn ang="0">
                  <a:pos x="165" y="199"/>
                </a:cxn>
                <a:cxn ang="0">
                  <a:pos x="180" y="192"/>
                </a:cxn>
                <a:cxn ang="0">
                  <a:pos x="194" y="180"/>
                </a:cxn>
                <a:cxn ang="0">
                  <a:pos x="205" y="165"/>
                </a:cxn>
              </a:cxnLst>
              <a:rect l="0" t="0" r="r" b="b"/>
              <a:pathLst>
                <a:path w="234" h="232">
                  <a:moveTo>
                    <a:pt x="184" y="23"/>
                  </a:moveTo>
                  <a:lnTo>
                    <a:pt x="203" y="36"/>
                  </a:lnTo>
                  <a:lnTo>
                    <a:pt x="215" y="53"/>
                  </a:lnTo>
                  <a:lnTo>
                    <a:pt x="222" y="61"/>
                  </a:lnTo>
                  <a:lnTo>
                    <a:pt x="226" y="70"/>
                  </a:lnTo>
                  <a:lnTo>
                    <a:pt x="230" y="78"/>
                  </a:lnTo>
                  <a:lnTo>
                    <a:pt x="232" y="89"/>
                  </a:lnTo>
                  <a:lnTo>
                    <a:pt x="234" y="99"/>
                  </a:lnTo>
                  <a:lnTo>
                    <a:pt x="234" y="110"/>
                  </a:lnTo>
                  <a:lnTo>
                    <a:pt x="234" y="118"/>
                  </a:lnTo>
                  <a:lnTo>
                    <a:pt x="232" y="129"/>
                  </a:lnTo>
                  <a:lnTo>
                    <a:pt x="226" y="150"/>
                  </a:lnTo>
                  <a:lnTo>
                    <a:pt x="215" y="173"/>
                  </a:lnTo>
                  <a:lnTo>
                    <a:pt x="207" y="184"/>
                  </a:lnTo>
                  <a:lnTo>
                    <a:pt x="199" y="194"/>
                  </a:lnTo>
                  <a:lnTo>
                    <a:pt x="190" y="205"/>
                  </a:lnTo>
                  <a:lnTo>
                    <a:pt x="180" y="211"/>
                  </a:lnTo>
                  <a:lnTo>
                    <a:pt x="171" y="218"/>
                  </a:lnTo>
                  <a:lnTo>
                    <a:pt x="161" y="224"/>
                  </a:lnTo>
                  <a:lnTo>
                    <a:pt x="152" y="228"/>
                  </a:lnTo>
                  <a:lnTo>
                    <a:pt x="142" y="230"/>
                  </a:lnTo>
                  <a:lnTo>
                    <a:pt x="131" y="232"/>
                  </a:lnTo>
                  <a:lnTo>
                    <a:pt x="120" y="232"/>
                  </a:lnTo>
                  <a:lnTo>
                    <a:pt x="110" y="232"/>
                  </a:lnTo>
                  <a:lnTo>
                    <a:pt x="101" y="230"/>
                  </a:lnTo>
                  <a:lnTo>
                    <a:pt x="80" y="224"/>
                  </a:lnTo>
                  <a:lnTo>
                    <a:pt x="59" y="213"/>
                  </a:lnTo>
                  <a:lnTo>
                    <a:pt x="40" y="199"/>
                  </a:lnTo>
                  <a:lnTo>
                    <a:pt x="23" y="182"/>
                  </a:lnTo>
                  <a:lnTo>
                    <a:pt x="17" y="173"/>
                  </a:lnTo>
                  <a:lnTo>
                    <a:pt x="11" y="165"/>
                  </a:lnTo>
                  <a:lnTo>
                    <a:pt x="6" y="154"/>
                  </a:lnTo>
                  <a:lnTo>
                    <a:pt x="4" y="144"/>
                  </a:lnTo>
                  <a:lnTo>
                    <a:pt x="2" y="135"/>
                  </a:lnTo>
                  <a:lnTo>
                    <a:pt x="0" y="125"/>
                  </a:lnTo>
                  <a:lnTo>
                    <a:pt x="0" y="114"/>
                  </a:lnTo>
                  <a:lnTo>
                    <a:pt x="2" y="104"/>
                  </a:lnTo>
                  <a:lnTo>
                    <a:pt x="4" y="93"/>
                  </a:lnTo>
                  <a:lnTo>
                    <a:pt x="9" y="82"/>
                  </a:lnTo>
                  <a:lnTo>
                    <a:pt x="13" y="72"/>
                  </a:lnTo>
                  <a:lnTo>
                    <a:pt x="19" y="59"/>
                  </a:lnTo>
                  <a:lnTo>
                    <a:pt x="28" y="49"/>
                  </a:lnTo>
                  <a:lnTo>
                    <a:pt x="36" y="38"/>
                  </a:lnTo>
                  <a:lnTo>
                    <a:pt x="44" y="28"/>
                  </a:lnTo>
                  <a:lnTo>
                    <a:pt x="55" y="21"/>
                  </a:lnTo>
                  <a:lnTo>
                    <a:pt x="63" y="15"/>
                  </a:lnTo>
                  <a:lnTo>
                    <a:pt x="74" y="9"/>
                  </a:lnTo>
                  <a:lnTo>
                    <a:pt x="85" y="4"/>
                  </a:lnTo>
                  <a:lnTo>
                    <a:pt x="95" y="2"/>
                  </a:lnTo>
                  <a:lnTo>
                    <a:pt x="106" y="0"/>
                  </a:lnTo>
                  <a:lnTo>
                    <a:pt x="116" y="0"/>
                  </a:lnTo>
                  <a:lnTo>
                    <a:pt x="127" y="2"/>
                  </a:lnTo>
                  <a:lnTo>
                    <a:pt x="139" y="4"/>
                  </a:lnTo>
                  <a:lnTo>
                    <a:pt x="161" y="11"/>
                  </a:lnTo>
                  <a:lnTo>
                    <a:pt x="184" y="23"/>
                  </a:lnTo>
                  <a:close/>
                  <a:moveTo>
                    <a:pt x="205" y="165"/>
                  </a:moveTo>
                  <a:lnTo>
                    <a:pt x="211" y="156"/>
                  </a:lnTo>
                  <a:lnTo>
                    <a:pt x="215" y="148"/>
                  </a:lnTo>
                  <a:lnTo>
                    <a:pt x="218" y="137"/>
                  </a:lnTo>
                  <a:lnTo>
                    <a:pt x="218" y="129"/>
                  </a:lnTo>
                  <a:lnTo>
                    <a:pt x="218" y="114"/>
                  </a:lnTo>
                  <a:lnTo>
                    <a:pt x="213" y="99"/>
                  </a:lnTo>
                  <a:lnTo>
                    <a:pt x="205" y="85"/>
                  </a:lnTo>
                  <a:lnTo>
                    <a:pt x="192" y="72"/>
                  </a:lnTo>
                  <a:lnTo>
                    <a:pt x="180" y="59"/>
                  </a:lnTo>
                  <a:lnTo>
                    <a:pt x="165" y="49"/>
                  </a:lnTo>
                  <a:lnTo>
                    <a:pt x="144" y="38"/>
                  </a:lnTo>
                  <a:lnTo>
                    <a:pt x="123" y="32"/>
                  </a:lnTo>
                  <a:lnTo>
                    <a:pt x="104" y="30"/>
                  </a:lnTo>
                  <a:lnTo>
                    <a:pt x="85" y="32"/>
                  </a:lnTo>
                  <a:lnTo>
                    <a:pt x="68" y="36"/>
                  </a:lnTo>
                  <a:lnTo>
                    <a:pt x="51" y="44"/>
                  </a:lnTo>
                  <a:lnTo>
                    <a:pt x="38" y="55"/>
                  </a:lnTo>
                  <a:lnTo>
                    <a:pt x="28" y="68"/>
                  </a:lnTo>
                  <a:lnTo>
                    <a:pt x="21" y="82"/>
                  </a:lnTo>
                  <a:lnTo>
                    <a:pt x="17" y="97"/>
                  </a:lnTo>
                  <a:lnTo>
                    <a:pt x="17" y="112"/>
                  </a:lnTo>
                  <a:lnTo>
                    <a:pt x="19" y="127"/>
                  </a:lnTo>
                  <a:lnTo>
                    <a:pt x="25" y="142"/>
                  </a:lnTo>
                  <a:lnTo>
                    <a:pt x="36" y="154"/>
                  </a:lnTo>
                  <a:lnTo>
                    <a:pt x="49" y="167"/>
                  </a:lnTo>
                  <a:lnTo>
                    <a:pt x="66" y="180"/>
                  </a:lnTo>
                  <a:lnTo>
                    <a:pt x="87" y="190"/>
                  </a:lnTo>
                  <a:lnTo>
                    <a:pt x="108" y="199"/>
                  </a:lnTo>
                  <a:lnTo>
                    <a:pt x="127" y="203"/>
                  </a:lnTo>
                  <a:lnTo>
                    <a:pt x="146" y="203"/>
                  </a:lnTo>
                  <a:lnTo>
                    <a:pt x="156" y="201"/>
                  </a:lnTo>
                  <a:lnTo>
                    <a:pt x="165" y="199"/>
                  </a:lnTo>
                  <a:lnTo>
                    <a:pt x="173" y="196"/>
                  </a:lnTo>
                  <a:lnTo>
                    <a:pt x="180" y="192"/>
                  </a:lnTo>
                  <a:lnTo>
                    <a:pt x="188" y="186"/>
                  </a:lnTo>
                  <a:lnTo>
                    <a:pt x="194" y="180"/>
                  </a:lnTo>
                  <a:lnTo>
                    <a:pt x="201" y="173"/>
                  </a:lnTo>
                  <a:lnTo>
                    <a:pt x="205" y="165"/>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26" name="Freeform 202"/>
            <p:cNvSpPr>
              <a:spLocks/>
            </p:cNvSpPr>
            <p:nvPr/>
          </p:nvSpPr>
          <p:spPr bwMode="auto">
            <a:xfrm>
              <a:off x="8753" y="3441"/>
              <a:ext cx="276" cy="311"/>
            </a:xfrm>
            <a:custGeom>
              <a:avLst/>
              <a:gdLst/>
              <a:ahLst/>
              <a:cxnLst>
                <a:cxn ang="0">
                  <a:pos x="200" y="277"/>
                </a:cxn>
                <a:cxn ang="0">
                  <a:pos x="25" y="220"/>
                </a:cxn>
                <a:cxn ang="0">
                  <a:pos x="10" y="247"/>
                </a:cxn>
                <a:cxn ang="0">
                  <a:pos x="0" y="245"/>
                </a:cxn>
                <a:cxn ang="0">
                  <a:pos x="17" y="190"/>
                </a:cxn>
                <a:cxn ang="0">
                  <a:pos x="223" y="98"/>
                </a:cxn>
                <a:cxn ang="0">
                  <a:pos x="78" y="51"/>
                </a:cxn>
                <a:cxn ang="0">
                  <a:pos x="65" y="79"/>
                </a:cxn>
                <a:cxn ang="0">
                  <a:pos x="55" y="74"/>
                </a:cxn>
                <a:cxn ang="0">
                  <a:pos x="78" y="0"/>
                </a:cxn>
                <a:cxn ang="0">
                  <a:pos x="88" y="2"/>
                </a:cxn>
                <a:cxn ang="0">
                  <a:pos x="84" y="34"/>
                </a:cxn>
                <a:cxn ang="0">
                  <a:pos x="276" y="95"/>
                </a:cxn>
                <a:cxn ang="0">
                  <a:pos x="272" y="110"/>
                </a:cxn>
                <a:cxn ang="0">
                  <a:pos x="257" y="117"/>
                </a:cxn>
                <a:cxn ang="0">
                  <a:pos x="232" y="127"/>
                </a:cxn>
                <a:cxn ang="0">
                  <a:pos x="202" y="142"/>
                </a:cxn>
                <a:cxn ang="0">
                  <a:pos x="169" y="157"/>
                </a:cxn>
                <a:cxn ang="0">
                  <a:pos x="133" y="171"/>
                </a:cxn>
                <a:cxn ang="0">
                  <a:pos x="101" y="188"/>
                </a:cxn>
                <a:cxn ang="0">
                  <a:pos x="71" y="201"/>
                </a:cxn>
                <a:cxn ang="0">
                  <a:pos x="50" y="209"/>
                </a:cxn>
                <a:cxn ang="0">
                  <a:pos x="204" y="260"/>
                </a:cxn>
                <a:cxn ang="0">
                  <a:pos x="219" y="231"/>
                </a:cxn>
                <a:cxn ang="0">
                  <a:pos x="230" y="235"/>
                </a:cxn>
                <a:cxn ang="0">
                  <a:pos x="207" y="311"/>
                </a:cxn>
                <a:cxn ang="0">
                  <a:pos x="196" y="309"/>
                </a:cxn>
                <a:cxn ang="0">
                  <a:pos x="200" y="277"/>
                </a:cxn>
              </a:cxnLst>
              <a:rect l="0" t="0" r="r" b="b"/>
              <a:pathLst>
                <a:path w="276" h="311">
                  <a:moveTo>
                    <a:pt x="200" y="277"/>
                  </a:moveTo>
                  <a:lnTo>
                    <a:pt x="25" y="220"/>
                  </a:lnTo>
                  <a:lnTo>
                    <a:pt x="10" y="247"/>
                  </a:lnTo>
                  <a:lnTo>
                    <a:pt x="0" y="245"/>
                  </a:lnTo>
                  <a:lnTo>
                    <a:pt x="17" y="190"/>
                  </a:lnTo>
                  <a:lnTo>
                    <a:pt x="223" y="98"/>
                  </a:lnTo>
                  <a:lnTo>
                    <a:pt x="78" y="51"/>
                  </a:lnTo>
                  <a:lnTo>
                    <a:pt x="65" y="79"/>
                  </a:lnTo>
                  <a:lnTo>
                    <a:pt x="55" y="74"/>
                  </a:lnTo>
                  <a:lnTo>
                    <a:pt x="78" y="0"/>
                  </a:lnTo>
                  <a:lnTo>
                    <a:pt x="88" y="2"/>
                  </a:lnTo>
                  <a:lnTo>
                    <a:pt x="84" y="34"/>
                  </a:lnTo>
                  <a:lnTo>
                    <a:pt x="276" y="95"/>
                  </a:lnTo>
                  <a:lnTo>
                    <a:pt x="272" y="110"/>
                  </a:lnTo>
                  <a:lnTo>
                    <a:pt x="257" y="117"/>
                  </a:lnTo>
                  <a:lnTo>
                    <a:pt x="232" y="127"/>
                  </a:lnTo>
                  <a:lnTo>
                    <a:pt x="202" y="142"/>
                  </a:lnTo>
                  <a:lnTo>
                    <a:pt x="169" y="157"/>
                  </a:lnTo>
                  <a:lnTo>
                    <a:pt x="133" y="171"/>
                  </a:lnTo>
                  <a:lnTo>
                    <a:pt x="101" y="188"/>
                  </a:lnTo>
                  <a:lnTo>
                    <a:pt x="71" y="201"/>
                  </a:lnTo>
                  <a:lnTo>
                    <a:pt x="50" y="209"/>
                  </a:lnTo>
                  <a:lnTo>
                    <a:pt x="204" y="260"/>
                  </a:lnTo>
                  <a:lnTo>
                    <a:pt x="219" y="231"/>
                  </a:lnTo>
                  <a:lnTo>
                    <a:pt x="230" y="235"/>
                  </a:lnTo>
                  <a:lnTo>
                    <a:pt x="207" y="311"/>
                  </a:lnTo>
                  <a:lnTo>
                    <a:pt x="196" y="309"/>
                  </a:lnTo>
                  <a:lnTo>
                    <a:pt x="200" y="277"/>
                  </a:lnTo>
                  <a:close/>
                </a:path>
              </a:pathLst>
            </a:cu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27" name="Freeform 203"/>
            <p:cNvSpPr>
              <a:spLocks/>
            </p:cNvSpPr>
            <p:nvPr/>
          </p:nvSpPr>
          <p:spPr bwMode="auto">
            <a:xfrm>
              <a:off x="7817" y="3471"/>
              <a:ext cx="66" cy="684"/>
            </a:xfrm>
            <a:custGeom>
              <a:avLst/>
              <a:gdLst/>
              <a:ahLst/>
              <a:cxnLst>
                <a:cxn ang="0">
                  <a:pos x="32" y="684"/>
                </a:cxn>
                <a:cxn ang="0">
                  <a:pos x="66" y="650"/>
                </a:cxn>
                <a:cxn ang="0">
                  <a:pos x="66" y="0"/>
                </a:cxn>
                <a:cxn ang="0">
                  <a:pos x="0" y="0"/>
                </a:cxn>
                <a:cxn ang="0">
                  <a:pos x="0" y="650"/>
                </a:cxn>
                <a:cxn ang="0">
                  <a:pos x="32" y="684"/>
                </a:cxn>
              </a:cxnLst>
              <a:rect l="0" t="0" r="r" b="b"/>
              <a:pathLst>
                <a:path w="66" h="684">
                  <a:moveTo>
                    <a:pt x="32" y="684"/>
                  </a:moveTo>
                  <a:lnTo>
                    <a:pt x="66" y="650"/>
                  </a:lnTo>
                  <a:lnTo>
                    <a:pt x="66" y="0"/>
                  </a:lnTo>
                  <a:lnTo>
                    <a:pt x="0" y="0"/>
                  </a:lnTo>
                  <a:lnTo>
                    <a:pt x="0" y="650"/>
                  </a:lnTo>
                  <a:lnTo>
                    <a:pt x="32" y="68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28" name="Freeform 204"/>
            <p:cNvSpPr>
              <a:spLocks/>
            </p:cNvSpPr>
            <p:nvPr/>
          </p:nvSpPr>
          <p:spPr bwMode="auto">
            <a:xfrm>
              <a:off x="7416" y="3471"/>
              <a:ext cx="66" cy="560"/>
            </a:xfrm>
            <a:custGeom>
              <a:avLst/>
              <a:gdLst/>
              <a:ahLst/>
              <a:cxnLst>
                <a:cxn ang="0">
                  <a:pos x="66" y="560"/>
                </a:cxn>
                <a:cxn ang="0">
                  <a:pos x="66" y="0"/>
                </a:cxn>
                <a:cxn ang="0">
                  <a:pos x="0" y="0"/>
                </a:cxn>
                <a:cxn ang="0">
                  <a:pos x="0" y="17"/>
                </a:cxn>
                <a:cxn ang="0">
                  <a:pos x="0" y="63"/>
                </a:cxn>
                <a:cxn ang="0">
                  <a:pos x="0" y="129"/>
                </a:cxn>
                <a:cxn ang="0">
                  <a:pos x="0" y="207"/>
                </a:cxn>
                <a:cxn ang="0">
                  <a:pos x="0" y="287"/>
                </a:cxn>
                <a:cxn ang="0">
                  <a:pos x="0" y="363"/>
                </a:cxn>
                <a:cxn ang="0">
                  <a:pos x="0" y="422"/>
                </a:cxn>
                <a:cxn ang="0">
                  <a:pos x="0" y="460"/>
                </a:cxn>
                <a:cxn ang="0">
                  <a:pos x="0" y="479"/>
                </a:cxn>
                <a:cxn ang="0">
                  <a:pos x="2" y="494"/>
                </a:cxn>
                <a:cxn ang="0">
                  <a:pos x="4" y="507"/>
                </a:cxn>
                <a:cxn ang="0">
                  <a:pos x="11" y="517"/>
                </a:cxn>
                <a:cxn ang="0">
                  <a:pos x="15" y="528"/>
                </a:cxn>
                <a:cxn ang="0">
                  <a:pos x="21" y="536"/>
                </a:cxn>
                <a:cxn ang="0">
                  <a:pos x="25" y="543"/>
                </a:cxn>
                <a:cxn ang="0">
                  <a:pos x="32" y="547"/>
                </a:cxn>
                <a:cxn ang="0">
                  <a:pos x="44" y="555"/>
                </a:cxn>
                <a:cxn ang="0">
                  <a:pos x="55" y="558"/>
                </a:cxn>
                <a:cxn ang="0">
                  <a:pos x="63" y="560"/>
                </a:cxn>
                <a:cxn ang="0">
                  <a:pos x="66" y="560"/>
                </a:cxn>
              </a:cxnLst>
              <a:rect l="0" t="0" r="r" b="b"/>
              <a:pathLst>
                <a:path w="66" h="560">
                  <a:moveTo>
                    <a:pt x="66" y="560"/>
                  </a:moveTo>
                  <a:lnTo>
                    <a:pt x="66" y="0"/>
                  </a:lnTo>
                  <a:lnTo>
                    <a:pt x="0" y="0"/>
                  </a:lnTo>
                  <a:lnTo>
                    <a:pt x="0" y="17"/>
                  </a:lnTo>
                  <a:lnTo>
                    <a:pt x="0" y="63"/>
                  </a:lnTo>
                  <a:lnTo>
                    <a:pt x="0" y="129"/>
                  </a:lnTo>
                  <a:lnTo>
                    <a:pt x="0" y="207"/>
                  </a:lnTo>
                  <a:lnTo>
                    <a:pt x="0" y="287"/>
                  </a:lnTo>
                  <a:lnTo>
                    <a:pt x="0" y="363"/>
                  </a:lnTo>
                  <a:lnTo>
                    <a:pt x="0" y="422"/>
                  </a:lnTo>
                  <a:lnTo>
                    <a:pt x="0" y="460"/>
                  </a:lnTo>
                  <a:lnTo>
                    <a:pt x="0" y="479"/>
                  </a:lnTo>
                  <a:lnTo>
                    <a:pt x="2" y="494"/>
                  </a:lnTo>
                  <a:lnTo>
                    <a:pt x="4" y="507"/>
                  </a:lnTo>
                  <a:lnTo>
                    <a:pt x="11" y="517"/>
                  </a:lnTo>
                  <a:lnTo>
                    <a:pt x="15" y="528"/>
                  </a:lnTo>
                  <a:lnTo>
                    <a:pt x="21" y="536"/>
                  </a:lnTo>
                  <a:lnTo>
                    <a:pt x="25" y="543"/>
                  </a:lnTo>
                  <a:lnTo>
                    <a:pt x="32" y="547"/>
                  </a:lnTo>
                  <a:lnTo>
                    <a:pt x="44" y="555"/>
                  </a:lnTo>
                  <a:lnTo>
                    <a:pt x="55" y="558"/>
                  </a:lnTo>
                  <a:lnTo>
                    <a:pt x="63" y="560"/>
                  </a:lnTo>
                  <a:lnTo>
                    <a:pt x="66" y="5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29" name="Freeform 205"/>
            <p:cNvSpPr>
              <a:spLocks/>
            </p:cNvSpPr>
            <p:nvPr/>
          </p:nvSpPr>
          <p:spPr bwMode="auto">
            <a:xfrm>
              <a:off x="7553" y="3471"/>
              <a:ext cx="68" cy="602"/>
            </a:xfrm>
            <a:custGeom>
              <a:avLst/>
              <a:gdLst/>
              <a:ahLst/>
              <a:cxnLst>
                <a:cxn ang="0">
                  <a:pos x="68" y="602"/>
                </a:cxn>
                <a:cxn ang="0">
                  <a:pos x="68" y="0"/>
                </a:cxn>
                <a:cxn ang="0">
                  <a:pos x="0" y="0"/>
                </a:cxn>
                <a:cxn ang="0">
                  <a:pos x="0" y="587"/>
                </a:cxn>
                <a:cxn ang="0">
                  <a:pos x="68" y="602"/>
                </a:cxn>
              </a:cxnLst>
              <a:rect l="0" t="0" r="r" b="b"/>
              <a:pathLst>
                <a:path w="68" h="602">
                  <a:moveTo>
                    <a:pt x="68" y="602"/>
                  </a:moveTo>
                  <a:lnTo>
                    <a:pt x="68" y="0"/>
                  </a:lnTo>
                  <a:lnTo>
                    <a:pt x="0" y="0"/>
                  </a:lnTo>
                  <a:lnTo>
                    <a:pt x="0" y="587"/>
                  </a:lnTo>
                  <a:lnTo>
                    <a:pt x="68" y="60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0" name="Freeform 206"/>
            <p:cNvSpPr>
              <a:spLocks/>
            </p:cNvSpPr>
            <p:nvPr/>
          </p:nvSpPr>
          <p:spPr bwMode="auto">
            <a:xfrm>
              <a:off x="7686" y="3471"/>
              <a:ext cx="66" cy="636"/>
            </a:xfrm>
            <a:custGeom>
              <a:avLst/>
              <a:gdLst/>
              <a:ahLst/>
              <a:cxnLst>
                <a:cxn ang="0">
                  <a:pos x="66" y="636"/>
                </a:cxn>
                <a:cxn ang="0">
                  <a:pos x="66" y="0"/>
                </a:cxn>
                <a:cxn ang="0">
                  <a:pos x="0" y="0"/>
                </a:cxn>
                <a:cxn ang="0">
                  <a:pos x="0" y="619"/>
                </a:cxn>
                <a:cxn ang="0">
                  <a:pos x="66" y="636"/>
                </a:cxn>
              </a:cxnLst>
              <a:rect l="0" t="0" r="r" b="b"/>
              <a:pathLst>
                <a:path w="66" h="636">
                  <a:moveTo>
                    <a:pt x="66" y="636"/>
                  </a:moveTo>
                  <a:lnTo>
                    <a:pt x="66" y="0"/>
                  </a:lnTo>
                  <a:lnTo>
                    <a:pt x="0" y="0"/>
                  </a:lnTo>
                  <a:lnTo>
                    <a:pt x="0" y="619"/>
                  </a:lnTo>
                  <a:lnTo>
                    <a:pt x="66" y="63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1" name="Freeform 207"/>
            <p:cNvSpPr>
              <a:spLocks/>
            </p:cNvSpPr>
            <p:nvPr/>
          </p:nvSpPr>
          <p:spPr bwMode="auto">
            <a:xfrm>
              <a:off x="8225" y="3469"/>
              <a:ext cx="67" cy="560"/>
            </a:xfrm>
            <a:custGeom>
              <a:avLst/>
              <a:gdLst/>
              <a:ahLst/>
              <a:cxnLst>
                <a:cxn ang="0">
                  <a:pos x="0" y="560"/>
                </a:cxn>
                <a:cxn ang="0">
                  <a:pos x="0" y="0"/>
                </a:cxn>
                <a:cxn ang="0">
                  <a:pos x="67" y="0"/>
                </a:cxn>
                <a:cxn ang="0">
                  <a:pos x="67" y="17"/>
                </a:cxn>
                <a:cxn ang="0">
                  <a:pos x="67" y="63"/>
                </a:cxn>
                <a:cxn ang="0">
                  <a:pos x="67" y="129"/>
                </a:cxn>
                <a:cxn ang="0">
                  <a:pos x="67" y="207"/>
                </a:cxn>
                <a:cxn ang="0">
                  <a:pos x="67" y="289"/>
                </a:cxn>
                <a:cxn ang="0">
                  <a:pos x="67" y="363"/>
                </a:cxn>
                <a:cxn ang="0">
                  <a:pos x="67" y="424"/>
                </a:cxn>
                <a:cxn ang="0">
                  <a:pos x="67" y="462"/>
                </a:cxn>
                <a:cxn ang="0">
                  <a:pos x="65" y="479"/>
                </a:cxn>
                <a:cxn ang="0">
                  <a:pos x="63" y="494"/>
                </a:cxn>
                <a:cxn ang="0">
                  <a:pos x="61" y="509"/>
                </a:cxn>
                <a:cxn ang="0">
                  <a:pos x="57" y="519"/>
                </a:cxn>
                <a:cxn ang="0">
                  <a:pos x="50" y="530"/>
                </a:cxn>
                <a:cxn ang="0">
                  <a:pos x="46" y="536"/>
                </a:cxn>
                <a:cxn ang="0">
                  <a:pos x="40" y="545"/>
                </a:cxn>
                <a:cxn ang="0">
                  <a:pos x="34" y="549"/>
                </a:cxn>
                <a:cxn ang="0">
                  <a:pos x="21" y="555"/>
                </a:cxn>
                <a:cxn ang="0">
                  <a:pos x="10" y="560"/>
                </a:cxn>
                <a:cxn ang="0">
                  <a:pos x="2" y="560"/>
                </a:cxn>
                <a:cxn ang="0">
                  <a:pos x="0" y="560"/>
                </a:cxn>
              </a:cxnLst>
              <a:rect l="0" t="0" r="r" b="b"/>
              <a:pathLst>
                <a:path w="67" h="560">
                  <a:moveTo>
                    <a:pt x="0" y="560"/>
                  </a:moveTo>
                  <a:lnTo>
                    <a:pt x="0" y="0"/>
                  </a:lnTo>
                  <a:lnTo>
                    <a:pt x="67" y="0"/>
                  </a:lnTo>
                  <a:lnTo>
                    <a:pt x="67" y="17"/>
                  </a:lnTo>
                  <a:lnTo>
                    <a:pt x="67" y="63"/>
                  </a:lnTo>
                  <a:lnTo>
                    <a:pt x="67" y="129"/>
                  </a:lnTo>
                  <a:lnTo>
                    <a:pt x="67" y="207"/>
                  </a:lnTo>
                  <a:lnTo>
                    <a:pt x="67" y="289"/>
                  </a:lnTo>
                  <a:lnTo>
                    <a:pt x="67" y="363"/>
                  </a:lnTo>
                  <a:lnTo>
                    <a:pt x="67" y="424"/>
                  </a:lnTo>
                  <a:lnTo>
                    <a:pt x="67" y="462"/>
                  </a:lnTo>
                  <a:lnTo>
                    <a:pt x="65" y="479"/>
                  </a:lnTo>
                  <a:lnTo>
                    <a:pt x="63" y="494"/>
                  </a:lnTo>
                  <a:lnTo>
                    <a:pt x="61" y="509"/>
                  </a:lnTo>
                  <a:lnTo>
                    <a:pt x="57" y="519"/>
                  </a:lnTo>
                  <a:lnTo>
                    <a:pt x="50" y="530"/>
                  </a:lnTo>
                  <a:lnTo>
                    <a:pt x="46" y="536"/>
                  </a:lnTo>
                  <a:lnTo>
                    <a:pt x="40" y="545"/>
                  </a:lnTo>
                  <a:lnTo>
                    <a:pt x="34" y="549"/>
                  </a:lnTo>
                  <a:lnTo>
                    <a:pt x="21" y="555"/>
                  </a:lnTo>
                  <a:lnTo>
                    <a:pt x="10" y="560"/>
                  </a:lnTo>
                  <a:lnTo>
                    <a:pt x="2" y="560"/>
                  </a:lnTo>
                  <a:lnTo>
                    <a:pt x="0" y="5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2" name="Freeform 208"/>
            <p:cNvSpPr>
              <a:spLocks/>
            </p:cNvSpPr>
            <p:nvPr/>
          </p:nvSpPr>
          <p:spPr bwMode="auto">
            <a:xfrm>
              <a:off x="8085" y="3469"/>
              <a:ext cx="68" cy="604"/>
            </a:xfrm>
            <a:custGeom>
              <a:avLst/>
              <a:gdLst/>
              <a:ahLst/>
              <a:cxnLst>
                <a:cxn ang="0">
                  <a:pos x="3" y="604"/>
                </a:cxn>
                <a:cxn ang="0">
                  <a:pos x="0" y="0"/>
                </a:cxn>
                <a:cxn ang="0">
                  <a:pos x="68" y="0"/>
                </a:cxn>
                <a:cxn ang="0">
                  <a:pos x="68" y="585"/>
                </a:cxn>
                <a:cxn ang="0">
                  <a:pos x="3" y="604"/>
                </a:cxn>
              </a:cxnLst>
              <a:rect l="0" t="0" r="r" b="b"/>
              <a:pathLst>
                <a:path w="68" h="604">
                  <a:moveTo>
                    <a:pt x="3" y="604"/>
                  </a:moveTo>
                  <a:lnTo>
                    <a:pt x="0" y="0"/>
                  </a:lnTo>
                  <a:lnTo>
                    <a:pt x="68" y="0"/>
                  </a:lnTo>
                  <a:lnTo>
                    <a:pt x="68" y="585"/>
                  </a:lnTo>
                  <a:lnTo>
                    <a:pt x="3" y="60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3" name="Freeform 209"/>
            <p:cNvSpPr>
              <a:spLocks/>
            </p:cNvSpPr>
            <p:nvPr/>
          </p:nvSpPr>
          <p:spPr bwMode="auto">
            <a:xfrm>
              <a:off x="7955" y="3469"/>
              <a:ext cx="67" cy="636"/>
            </a:xfrm>
            <a:custGeom>
              <a:avLst/>
              <a:gdLst/>
              <a:ahLst/>
              <a:cxnLst>
                <a:cxn ang="0">
                  <a:pos x="0" y="636"/>
                </a:cxn>
                <a:cxn ang="0">
                  <a:pos x="0" y="0"/>
                </a:cxn>
                <a:cxn ang="0">
                  <a:pos x="67" y="0"/>
                </a:cxn>
                <a:cxn ang="0">
                  <a:pos x="65" y="621"/>
                </a:cxn>
                <a:cxn ang="0">
                  <a:pos x="0" y="636"/>
                </a:cxn>
              </a:cxnLst>
              <a:rect l="0" t="0" r="r" b="b"/>
              <a:pathLst>
                <a:path w="67" h="636">
                  <a:moveTo>
                    <a:pt x="0" y="636"/>
                  </a:moveTo>
                  <a:lnTo>
                    <a:pt x="0" y="0"/>
                  </a:lnTo>
                  <a:lnTo>
                    <a:pt x="67" y="0"/>
                  </a:lnTo>
                  <a:lnTo>
                    <a:pt x="65" y="621"/>
                  </a:lnTo>
                  <a:lnTo>
                    <a:pt x="0" y="63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4" name="Freeform 210"/>
            <p:cNvSpPr>
              <a:spLocks/>
            </p:cNvSpPr>
            <p:nvPr/>
          </p:nvSpPr>
          <p:spPr bwMode="auto">
            <a:xfrm>
              <a:off x="7739" y="3122"/>
              <a:ext cx="207" cy="302"/>
            </a:xfrm>
            <a:custGeom>
              <a:avLst/>
              <a:gdLst/>
              <a:ahLst/>
              <a:cxnLst>
                <a:cxn ang="0">
                  <a:pos x="135" y="3"/>
                </a:cxn>
                <a:cxn ang="0">
                  <a:pos x="121" y="0"/>
                </a:cxn>
                <a:cxn ang="0">
                  <a:pos x="106" y="0"/>
                </a:cxn>
                <a:cxn ang="0">
                  <a:pos x="93" y="0"/>
                </a:cxn>
                <a:cxn ang="0">
                  <a:pos x="63" y="7"/>
                </a:cxn>
                <a:cxn ang="0">
                  <a:pos x="40" y="22"/>
                </a:cxn>
                <a:cxn ang="0">
                  <a:pos x="23" y="38"/>
                </a:cxn>
                <a:cxn ang="0">
                  <a:pos x="6" y="72"/>
                </a:cxn>
                <a:cxn ang="0">
                  <a:pos x="6" y="98"/>
                </a:cxn>
                <a:cxn ang="0">
                  <a:pos x="17" y="129"/>
                </a:cxn>
                <a:cxn ang="0">
                  <a:pos x="49" y="161"/>
                </a:cxn>
                <a:cxn ang="0">
                  <a:pos x="51" y="165"/>
                </a:cxn>
                <a:cxn ang="0">
                  <a:pos x="74" y="176"/>
                </a:cxn>
                <a:cxn ang="0">
                  <a:pos x="108" y="193"/>
                </a:cxn>
                <a:cxn ang="0">
                  <a:pos x="125" y="201"/>
                </a:cxn>
                <a:cxn ang="0">
                  <a:pos x="142" y="220"/>
                </a:cxn>
                <a:cxn ang="0">
                  <a:pos x="144" y="235"/>
                </a:cxn>
                <a:cxn ang="0">
                  <a:pos x="137" y="254"/>
                </a:cxn>
                <a:cxn ang="0">
                  <a:pos x="104" y="267"/>
                </a:cxn>
                <a:cxn ang="0">
                  <a:pos x="91" y="267"/>
                </a:cxn>
                <a:cxn ang="0">
                  <a:pos x="63" y="256"/>
                </a:cxn>
                <a:cxn ang="0">
                  <a:pos x="40" y="229"/>
                </a:cxn>
                <a:cxn ang="0">
                  <a:pos x="32" y="201"/>
                </a:cxn>
                <a:cxn ang="0">
                  <a:pos x="32" y="186"/>
                </a:cxn>
                <a:cxn ang="0">
                  <a:pos x="0" y="275"/>
                </a:cxn>
                <a:cxn ang="0">
                  <a:pos x="17" y="283"/>
                </a:cxn>
                <a:cxn ang="0">
                  <a:pos x="57" y="298"/>
                </a:cxn>
                <a:cxn ang="0">
                  <a:pos x="95" y="302"/>
                </a:cxn>
                <a:cxn ang="0">
                  <a:pos x="125" y="298"/>
                </a:cxn>
                <a:cxn ang="0">
                  <a:pos x="165" y="283"/>
                </a:cxn>
                <a:cxn ang="0">
                  <a:pos x="182" y="271"/>
                </a:cxn>
                <a:cxn ang="0">
                  <a:pos x="197" y="252"/>
                </a:cxn>
                <a:cxn ang="0">
                  <a:pos x="207" y="207"/>
                </a:cxn>
                <a:cxn ang="0">
                  <a:pos x="199" y="163"/>
                </a:cxn>
                <a:cxn ang="0">
                  <a:pos x="173" y="134"/>
                </a:cxn>
                <a:cxn ang="0">
                  <a:pos x="144" y="117"/>
                </a:cxn>
                <a:cxn ang="0">
                  <a:pos x="127" y="112"/>
                </a:cxn>
                <a:cxn ang="0">
                  <a:pos x="104" y="106"/>
                </a:cxn>
                <a:cxn ang="0">
                  <a:pos x="93" y="102"/>
                </a:cxn>
                <a:cxn ang="0">
                  <a:pos x="76" y="91"/>
                </a:cxn>
                <a:cxn ang="0">
                  <a:pos x="68" y="68"/>
                </a:cxn>
                <a:cxn ang="0">
                  <a:pos x="72" y="53"/>
                </a:cxn>
                <a:cxn ang="0">
                  <a:pos x="89" y="36"/>
                </a:cxn>
                <a:cxn ang="0">
                  <a:pos x="123" y="32"/>
                </a:cxn>
                <a:cxn ang="0">
                  <a:pos x="144" y="43"/>
                </a:cxn>
                <a:cxn ang="0">
                  <a:pos x="161" y="74"/>
                </a:cxn>
                <a:cxn ang="0">
                  <a:pos x="163" y="95"/>
                </a:cxn>
                <a:cxn ang="0">
                  <a:pos x="188" y="9"/>
                </a:cxn>
                <a:cxn ang="0">
                  <a:pos x="175" y="11"/>
                </a:cxn>
                <a:cxn ang="0">
                  <a:pos x="152" y="7"/>
                </a:cxn>
              </a:cxnLst>
              <a:rect l="0" t="0" r="r" b="b"/>
              <a:pathLst>
                <a:path w="207" h="302">
                  <a:moveTo>
                    <a:pt x="144" y="3"/>
                  </a:moveTo>
                  <a:lnTo>
                    <a:pt x="140" y="3"/>
                  </a:lnTo>
                  <a:lnTo>
                    <a:pt x="135" y="3"/>
                  </a:lnTo>
                  <a:lnTo>
                    <a:pt x="131" y="0"/>
                  </a:lnTo>
                  <a:lnTo>
                    <a:pt x="127" y="0"/>
                  </a:lnTo>
                  <a:lnTo>
                    <a:pt x="121" y="0"/>
                  </a:lnTo>
                  <a:lnTo>
                    <a:pt x="116" y="0"/>
                  </a:lnTo>
                  <a:lnTo>
                    <a:pt x="110" y="0"/>
                  </a:lnTo>
                  <a:lnTo>
                    <a:pt x="106" y="0"/>
                  </a:lnTo>
                  <a:lnTo>
                    <a:pt x="104" y="0"/>
                  </a:lnTo>
                  <a:lnTo>
                    <a:pt x="99" y="0"/>
                  </a:lnTo>
                  <a:lnTo>
                    <a:pt x="93" y="0"/>
                  </a:lnTo>
                  <a:lnTo>
                    <a:pt x="85" y="3"/>
                  </a:lnTo>
                  <a:lnTo>
                    <a:pt x="74" y="3"/>
                  </a:lnTo>
                  <a:lnTo>
                    <a:pt x="63" y="7"/>
                  </a:lnTo>
                  <a:lnTo>
                    <a:pt x="53" y="13"/>
                  </a:lnTo>
                  <a:lnTo>
                    <a:pt x="42" y="19"/>
                  </a:lnTo>
                  <a:lnTo>
                    <a:pt x="40" y="22"/>
                  </a:lnTo>
                  <a:lnTo>
                    <a:pt x="36" y="24"/>
                  </a:lnTo>
                  <a:lnTo>
                    <a:pt x="30" y="30"/>
                  </a:lnTo>
                  <a:lnTo>
                    <a:pt x="23" y="38"/>
                  </a:lnTo>
                  <a:lnTo>
                    <a:pt x="17" y="47"/>
                  </a:lnTo>
                  <a:lnTo>
                    <a:pt x="11" y="60"/>
                  </a:lnTo>
                  <a:lnTo>
                    <a:pt x="6" y="72"/>
                  </a:lnTo>
                  <a:lnTo>
                    <a:pt x="4" y="89"/>
                  </a:lnTo>
                  <a:lnTo>
                    <a:pt x="4" y="91"/>
                  </a:lnTo>
                  <a:lnTo>
                    <a:pt x="6" y="98"/>
                  </a:lnTo>
                  <a:lnTo>
                    <a:pt x="9" y="106"/>
                  </a:lnTo>
                  <a:lnTo>
                    <a:pt x="11" y="117"/>
                  </a:lnTo>
                  <a:lnTo>
                    <a:pt x="17" y="129"/>
                  </a:lnTo>
                  <a:lnTo>
                    <a:pt x="25" y="142"/>
                  </a:lnTo>
                  <a:lnTo>
                    <a:pt x="34" y="153"/>
                  </a:lnTo>
                  <a:lnTo>
                    <a:pt x="49" y="161"/>
                  </a:lnTo>
                  <a:lnTo>
                    <a:pt x="49" y="161"/>
                  </a:lnTo>
                  <a:lnTo>
                    <a:pt x="49" y="163"/>
                  </a:lnTo>
                  <a:lnTo>
                    <a:pt x="51" y="165"/>
                  </a:lnTo>
                  <a:lnTo>
                    <a:pt x="55" y="167"/>
                  </a:lnTo>
                  <a:lnTo>
                    <a:pt x="63" y="172"/>
                  </a:lnTo>
                  <a:lnTo>
                    <a:pt x="74" y="176"/>
                  </a:lnTo>
                  <a:lnTo>
                    <a:pt x="87" y="184"/>
                  </a:lnTo>
                  <a:lnTo>
                    <a:pt x="106" y="193"/>
                  </a:lnTo>
                  <a:lnTo>
                    <a:pt x="108" y="193"/>
                  </a:lnTo>
                  <a:lnTo>
                    <a:pt x="112" y="195"/>
                  </a:lnTo>
                  <a:lnTo>
                    <a:pt x="118" y="197"/>
                  </a:lnTo>
                  <a:lnTo>
                    <a:pt x="125" y="201"/>
                  </a:lnTo>
                  <a:lnTo>
                    <a:pt x="133" y="207"/>
                  </a:lnTo>
                  <a:lnTo>
                    <a:pt x="137" y="214"/>
                  </a:lnTo>
                  <a:lnTo>
                    <a:pt x="142" y="220"/>
                  </a:lnTo>
                  <a:lnTo>
                    <a:pt x="144" y="231"/>
                  </a:lnTo>
                  <a:lnTo>
                    <a:pt x="144" y="231"/>
                  </a:lnTo>
                  <a:lnTo>
                    <a:pt x="144" y="235"/>
                  </a:lnTo>
                  <a:lnTo>
                    <a:pt x="144" y="241"/>
                  </a:lnTo>
                  <a:lnTo>
                    <a:pt x="142" y="248"/>
                  </a:lnTo>
                  <a:lnTo>
                    <a:pt x="137" y="254"/>
                  </a:lnTo>
                  <a:lnTo>
                    <a:pt x="129" y="260"/>
                  </a:lnTo>
                  <a:lnTo>
                    <a:pt x="118" y="264"/>
                  </a:lnTo>
                  <a:lnTo>
                    <a:pt x="104" y="267"/>
                  </a:lnTo>
                  <a:lnTo>
                    <a:pt x="102" y="267"/>
                  </a:lnTo>
                  <a:lnTo>
                    <a:pt x="97" y="267"/>
                  </a:lnTo>
                  <a:lnTo>
                    <a:pt x="91" y="267"/>
                  </a:lnTo>
                  <a:lnTo>
                    <a:pt x="83" y="264"/>
                  </a:lnTo>
                  <a:lnTo>
                    <a:pt x="72" y="262"/>
                  </a:lnTo>
                  <a:lnTo>
                    <a:pt x="63" y="256"/>
                  </a:lnTo>
                  <a:lnTo>
                    <a:pt x="53" y="248"/>
                  </a:lnTo>
                  <a:lnTo>
                    <a:pt x="44" y="237"/>
                  </a:lnTo>
                  <a:lnTo>
                    <a:pt x="40" y="229"/>
                  </a:lnTo>
                  <a:lnTo>
                    <a:pt x="36" y="218"/>
                  </a:lnTo>
                  <a:lnTo>
                    <a:pt x="34" y="210"/>
                  </a:lnTo>
                  <a:lnTo>
                    <a:pt x="32" y="201"/>
                  </a:lnTo>
                  <a:lnTo>
                    <a:pt x="32" y="195"/>
                  </a:lnTo>
                  <a:lnTo>
                    <a:pt x="32" y="188"/>
                  </a:lnTo>
                  <a:lnTo>
                    <a:pt x="32" y="186"/>
                  </a:lnTo>
                  <a:lnTo>
                    <a:pt x="32" y="182"/>
                  </a:lnTo>
                  <a:lnTo>
                    <a:pt x="0" y="205"/>
                  </a:lnTo>
                  <a:lnTo>
                    <a:pt x="0" y="275"/>
                  </a:lnTo>
                  <a:lnTo>
                    <a:pt x="2" y="275"/>
                  </a:lnTo>
                  <a:lnTo>
                    <a:pt x="9" y="279"/>
                  </a:lnTo>
                  <a:lnTo>
                    <a:pt x="17" y="283"/>
                  </a:lnTo>
                  <a:lnTo>
                    <a:pt x="28" y="288"/>
                  </a:lnTo>
                  <a:lnTo>
                    <a:pt x="42" y="294"/>
                  </a:lnTo>
                  <a:lnTo>
                    <a:pt x="57" y="298"/>
                  </a:lnTo>
                  <a:lnTo>
                    <a:pt x="76" y="300"/>
                  </a:lnTo>
                  <a:lnTo>
                    <a:pt x="93" y="302"/>
                  </a:lnTo>
                  <a:lnTo>
                    <a:pt x="95" y="302"/>
                  </a:lnTo>
                  <a:lnTo>
                    <a:pt x="104" y="302"/>
                  </a:lnTo>
                  <a:lnTo>
                    <a:pt x="112" y="300"/>
                  </a:lnTo>
                  <a:lnTo>
                    <a:pt x="125" y="298"/>
                  </a:lnTo>
                  <a:lnTo>
                    <a:pt x="137" y="296"/>
                  </a:lnTo>
                  <a:lnTo>
                    <a:pt x="152" y="290"/>
                  </a:lnTo>
                  <a:lnTo>
                    <a:pt x="165" y="283"/>
                  </a:lnTo>
                  <a:lnTo>
                    <a:pt x="175" y="275"/>
                  </a:lnTo>
                  <a:lnTo>
                    <a:pt x="178" y="275"/>
                  </a:lnTo>
                  <a:lnTo>
                    <a:pt x="182" y="271"/>
                  </a:lnTo>
                  <a:lnTo>
                    <a:pt x="186" y="267"/>
                  </a:lnTo>
                  <a:lnTo>
                    <a:pt x="192" y="260"/>
                  </a:lnTo>
                  <a:lnTo>
                    <a:pt x="197" y="252"/>
                  </a:lnTo>
                  <a:lnTo>
                    <a:pt x="201" y="239"/>
                  </a:lnTo>
                  <a:lnTo>
                    <a:pt x="205" y="224"/>
                  </a:lnTo>
                  <a:lnTo>
                    <a:pt x="207" y="207"/>
                  </a:lnTo>
                  <a:lnTo>
                    <a:pt x="205" y="191"/>
                  </a:lnTo>
                  <a:lnTo>
                    <a:pt x="203" y="176"/>
                  </a:lnTo>
                  <a:lnTo>
                    <a:pt x="199" y="163"/>
                  </a:lnTo>
                  <a:lnTo>
                    <a:pt x="192" y="153"/>
                  </a:lnTo>
                  <a:lnTo>
                    <a:pt x="184" y="142"/>
                  </a:lnTo>
                  <a:lnTo>
                    <a:pt x="173" y="134"/>
                  </a:lnTo>
                  <a:lnTo>
                    <a:pt x="161" y="125"/>
                  </a:lnTo>
                  <a:lnTo>
                    <a:pt x="146" y="119"/>
                  </a:lnTo>
                  <a:lnTo>
                    <a:pt x="144" y="117"/>
                  </a:lnTo>
                  <a:lnTo>
                    <a:pt x="140" y="117"/>
                  </a:lnTo>
                  <a:lnTo>
                    <a:pt x="133" y="114"/>
                  </a:lnTo>
                  <a:lnTo>
                    <a:pt x="127" y="112"/>
                  </a:lnTo>
                  <a:lnTo>
                    <a:pt x="118" y="110"/>
                  </a:lnTo>
                  <a:lnTo>
                    <a:pt x="112" y="108"/>
                  </a:lnTo>
                  <a:lnTo>
                    <a:pt x="104" y="106"/>
                  </a:lnTo>
                  <a:lnTo>
                    <a:pt x="97" y="104"/>
                  </a:lnTo>
                  <a:lnTo>
                    <a:pt x="97" y="104"/>
                  </a:lnTo>
                  <a:lnTo>
                    <a:pt x="93" y="102"/>
                  </a:lnTo>
                  <a:lnTo>
                    <a:pt x="89" y="100"/>
                  </a:lnTo>
                  <a:lnTo>
                    <a:pt x="83" y="95"/>
                  </a:lnTo>
                  <a:lnTo>
                    <a:pt x="76" y="91"/>
                  </a:lnTo>
                  <a:lnTo>
                    <a:pt x="72" y="85"/>
                  </a:lnTo>
                  <a:lnTo>
                    <a:pt x="68" y="76"/>
                  </a:lnTo>
                  <a:lnTo>
                    <a:pt x="68" y="68"/>
                  </a:lnTo>
                  <a:lnTo>
                    <a:pt x="68" y="64"/>
                  </a:lnTo>
                  <a:lnTo>
                    <a:pt x="70" y="57"/>
                  </a:lnTo>
                  <a:lnTo>
                    <a:pt x="72" y="53"/>
                  </a:lnTo>
                  <a:lnTo>
                    <a:pt x="76" y="47"/>
                  </a:lnTo>
                  <a:lnTo>
                    <a:pt x="80" y="41"/>
                  </a:lnTo>
                  <a:lnTo>
                    <a:pt x="89" y="36"/>
                  </a:lnTo>
                  <a:lnTo>
                    <a:pt x="99" y="34"/>
                  </a:lnTo>
                  <a:lnTo>
                    <a:pt x="112" y="32"/>
                  </a:lnTo>
                  <a:lnTo>
                    <a:pt x="123" y="32"/>
                  </a:lnTo>
                  <a:lnTo>
                    <a:pt x="129" y="34"/>
                  </a:lnTo>
                  <a:lnTo>
                    <a:pt x="137" y="38"/>
                  </a:lnTo>
                  <a:lnTo>
                    <a:pt x="144" y="43"/>
                  </a:lnTo>
                  <a:lnTo>
                    <a:pt x="152" y="51"/>
                  </a:lnTo>
                  <a:lnTo>
                    <a:pt x="159" y="64"/>
                  </a:lnTo>
                  <a:lnTo>
                    <a:pt x="161" y="74"/>
                  </a:lnTo>
                  <a:lnTo>
                    <a:pt x="163" y="85"/>
                  </a:lnTo>
                  <a:lnTo>
                    <a:pt x="163" y="91"/>
                  </a:lnTo>
                  <a:lnTo>
                    <a:pt x="163" y="95"/>
                  </a:lnTo>
                  <a:lnTo>
                    <a:pt x="194" y="76"/>
                  </a:lnTo>
                  <a:lnTo>
                    <a:pt x="188" y="9"/>
                  </a:lnTo>
                  <a:lnTo>
                    <a:pt x="188" y="9"/>
                  </a:lnTo>
                  <a:lnTo>
                    <a:pt x="186" y="11"/>
                  </a:lnTo>
                  <a:lnTo>
                    <a:pt x="182" y="11"/>
                  </a:lnTo>
                  <a:lnTo>
                    <a:pt x="175" y="11"/>
                  </a:lnTo>
                  <a:lnTo>
                    <a:pt x="169" y="9"/>
                  </a:lnTo>
                  <a:lnTo>
                    <a:pt x="163" y="9"/>
                  </a:lnTo>
                  <a:lnTo>
                    <a:pt x="152" y="7"/>
                  </a:lnTo>
                  <a:lnTo>
                    <a:pt x="144" y="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5" name="Freeform 211"/>
            <p:cNvSpPr>
              <a:spLocks/>
            </p:cNvSpPr>
            <p:nvPr/>
          </p:nvSpPr>
          <p:spPr bwMode="auto">
            <a:xfrm>
              <a:off x="7384" y="3131"/>
              <a:ext cx="321" cy="296"/>
            </a:xfrm>
            <a:custGeom>
              <a:avLst/>
              <a:gdLst/>
              <a:ahLst/>
              <a:cxnLst>
                <a:cxn ang="0">
                  <a:pos x="0" y="34"/>
                </a:cxn>
                <a:cxn ang="0">
                  <a:pos x="32" y="40"/>
                </a:cxn>
                <a:cxn ang="0">
                  <a:pos x="32" y="86"/>
                </a:cxn>
                <a:cxn ang="0">
                  <a:pos x="32" y="150"/>
                </a:cxn>
                <a:cxn ang="0">
                  <a:pos x="34" y="201"/>
                </a:cxn>
                <a:cxn ang="0">
                  <a:pos x="38" y="217"/>
                </a:cxn>
                <a:cxn ang="0">
                  <a:pos x="41" y="228"/>
                </a:cxn>
                <a:cxn ang="0">
                  <a:pos x="47" y="241"/>
                </a:cxn>
                <a:cxn ang="0">
                  <a:pos x="55" y="253"/>
                </a:cxn>
                <a:cxn ang="0">
                  <a:pos x="64" y="262"/>
                </a:cxn>
                <a:cxn ang="0">
                  <a:pos x="79" y="272"/>
                </a:cxn>
                <a:cxn ang="0">
                  <a:pos x="104" y="285"/>
                </a:cxn>
                <a:cxn ang="0">
                  <a:pos x="140" y="293"/>
                </a:cxn>
                <a:cxn ang="0">
                  <a:pos x="165" y="296"/>
                </a:cxn>
                <a:cxn ang="0">
                  <a:pos x="184" y="293"/>
                </a:cxn>
                <a:cxn ang="0">
                  <a:pos x="214" y="287"/>
                </a:cxn>
                <a:cxn ang="0">
                  <a:pos x="245" y="270"/>
                </a:cxn>
                <a:cxn ang="0">
                  <a:pos x="258" y="258"/>
                </a:cxn>
                <a:cxn ang="0">
                  <a:pos x="266" y="249"/>
                </a:cxn>
                <a:cxn ang="0">
                  <a:pos x="277" y="232"/>
                </a:cxn>
                <a:cxn ang="0">
                  <a:pos x="285" y="207"/>
                </a:cxn>
                <a:cxn ang="0">
                  <a:pos x="288" y="34"/>
                </a:cxn>
                <a:cxn ang="0">
                  <a:pos x="321" y="0"/>
                </a:cxn>
                <a:cxn ang="0">
                  <a:pos x="203" y="34"/>
                </a:cxn>
                <a:cxn ang="0">
                  <a:pos x="231" y="192"/>
                </a:cxn>
                <a:cxn ang="0">
                  <a:pos x="231" y="203"/>
                </a:cxn>
                <a:cxn ang="0">
                  <a:pos x="224" y="224"/>
                </a:cxn>
                <a:cxn ang="0">
                  <a:pos x="205" y="247"/>
                </a:cxn>
                <a:cxn ang="0">
                  <a:pos x="188" y="255"/>
                </a:cxn>
                <a:cxn ang="0">
                  <a:pos x="165" y="262"/>
                </a:cxn>
                <a:cxn ang="0">
                  <a:pos x="157" y="260"/>
                </a:cxn>
                <a:cxn ang="0">
                  <a:pos x="136" y="253"/>
                </a:cxn>
                <a:cxn ang="0">
                  <a:pos x="114" y="234"/>
                </a:cxn>
                <a:cxn ang="0">
                  <a:pos x="108" y="215"/>
                </a:cxn>
                <a:cxn ang="0">
                  <a:pos x="106" y="192"/>
                </a:cxn>
                <a:cxn ang="0">
                  <a:pos x="133" y="34"/>
                </a:cxn>
                <a:cxn ang="0">
                  <a:pos x="0" y="2"/>
                </a:cxn>
              </a:cxnLst>
              <a:rect l="0" t="0" r="r" b="b"/>
              <a:pathLst>
                <a:path w="321" h="296">
                  <a:moveTo>
                    <a:pt x="0" y="2"/>
                  </a:moveTo>
                  <a:lnTo>
                    <a:pt x="0" y="34"/>
                  </a:lnTo>
                  <a:lnTo>
                    <a:pt x="32" y="34"/>
                  </a:lnTo>
                  <a:lnTo>
                    <a:pt x="32" y="40"/>
                  </a:lnTo>
                  <a:lnTo>
                    <a:pt x="32" y="59"/>
                  </a:lnTo>
                  <a:lnTo>
                    <a:pt x="32" y="86"/>
                  </a:lnTo>
                  <a:lnTo>
                    <a:pt x="32" y="118"/>
                  </a:lnTo>
                  <a:lnTo>
                    <a:pt x="32" y="150"/>
                  </a:lnTo>
                  <a:lnTo>
                    <a:pt x="34" y="179"/>
                  </a:lnTo>
                  <a:lnTo>
                    <a:pt x="34" y="201"/>
                  </a:lnTo>
                  <a:lnTo>
                    <a:pt x="36" y="213"/>
                  </a:lnTo>
                  <a:lnTo>
                    <a:pt x="38" y="217"/>
                  </a:lnTo>
                  <a:lnTo>
                    <a:pt x="38" y="222"/>
                  </a:lnTo>
                  <a:lnTo>
                    <a:pt x="41" y="228"/>
                  </a:lnTo>
                  <a:lnTo>
                    <a:pt x="43" y="234"/>
                  </a:lnTo>
                  <a:lnTo>
                    <a:pt x="47" y="241"/>
                  </a:lnTo>
                  <a:lnTo>
                    <a:pt x="51" y="247"/>
                  </a:lnTo>
                  <a:lnTo>
                    <a:pt x="55" y="253"/>
                  </a:lnTo>
                  <a:lnTo>
                    <a:pt x="64" y="262"/>
                  </a:lnTo>
                  <a:lnTo>
                    <a:pt x="64" y="262"/>
                  </a:lnTo>
                  <a:lnTo>
                    <a:pt x="70" y="266"/>
                  </a:lnTo>
                  <a:lnTo>
                    <a:pt x="79" y="272"/>
                  </a:lnTo>
                  <a:lnTo>
                    <a:pt x="89" y="279"/>
                  </a:lnTo>
                  <a:lnTo>
                    <a:pt x="104" y="285"/>
                  </a:lnTo>
                  <a:lnTo>
                    <a:pt x="121" y="291"/>
                  </a:lnTo>
                  <a:lnTo>
                    <a:pt x="140" y="293"/>
                  </a:lnTo>
                  <a:lnTo>
                    <a:pt x="163" y="296"/>
                  </a:lnTo>
                  <a:lnTo>
                    <a:pt x="165" y="296"/>
                  </a:lnTo>
                  <a:lnTo>
                    <a:pt x="174" y="293"/>
                  </a:lnTo>
                  <a:lnTo>
                    <a:pt x="184" y="293"/>
                  </a:lnTo>
                  <a:lnTo>
                    <a:pt x="199" y="291"/>
                  </a:lnTo>
                  <a:lnTo>
                    <a:pt x="214" y="287"/>
                  </a:lnTo>
                  <a:lnTo>
                    <a:pt x="228" y="281"/>
                  </a:lnTo>
                  <a:lnTo>
                    <a:pt x="245" y="270"/>
                  </a:lnTo>
                  <a:lnTo>
                    <a:pt x="258" y="258"/>
                  </a:lnTo>
                  <a:lnTo>
                    <a:pt x="258" y="258"/>
                  </a:lnTo>
                  <a:lnTo>
                    <a:pt x="262" y="253"/>
                  </a:lnTo>
                  <a:lnTo>
                    <a:pt x="266" y="249"/>
                  </a:lnTo>
                  <a:lnTo>
                    <a:pt x="273" y="243"/>
                  </a:lnTo>
                  <a:lnTo>
                    <a:pt x="277" y="232"/>
                  </a:lnTo>
                  <a:lnTo>
                    <a:pt x="281" y="222"/>
                  </a:lnTo>
                  <a:lnTo>
                    <a:pt x="285" y="207"/>
                  </a:lnTo>
                  <a:lnTo>
                    <a:pt x="288" y="192"/>
                  </a:lnTo>
                  <a:lnTo>
                    <a:pt x="288" y="34"/>
                  </a:lnTo>
                  <a:lnTo>
                    <a:pt x="321" y="34"/>
                  </a:lnTo>
                  <a:lnTo>
                    <a:pt x="321" y="0"/>
                  </a:lnTo>
                  <a:lnTo>
                    <a:pt x="203" y="0"/>
                  </a:lnTo>
                  <a:lnTo>
                    <a:pt x="203" y="34"/>
                  </a:lnTo>
                  <a:lnTo>
                    <a:pt x="231" y="34"/>
                  </a:lnTo>
                  <a:lnTo>
                    <a:pt x="231" y="192"/>
                  </a:lnTo>
                  <a:lnTo>
                    <a:pt x="231" y="194"/>
                  </a:lnTo>
                  <a:lnTo>
                    <a:pt x="231" y="203"/>
                  </a:lnTo>
                  <a:lnTo>
                    <a:pt x="228" y="213"/>
                  </a:lnTo>
                  <a:lnTo>
                    <a:pt x="224" y="224"/>
                  </a:lnTo>
                  <a:lnTo>
                    <a:pt x="218" y="236"/>
                  </a:lnTo>
                  <a:lnTo>
                    <a:pt x="205" y="247"/>
                  </a:lnTo>
                  <a:lnTo>
                    <a:pt x="199" y="253"/>
                  </a:lnTo>
                  <a:lnTo>
                    <a:pt x="188" y="255"/>
                  </a:lnTo>
                  <a:lnTo>
                    <a:pt x="178" y="260"/>
                  </a:lnTo>
                  <a:lnTo>
                    <a:pt x="165" y="262"/>
                  </a:lnTo>
                  <a:lnTo>
                    <a:pt x="163" y="262"/>
                  </a:lnTo>
                  <a:lnTo>
                    <a:pt x="157" y="260"/>
                  </a:lnTo>
                  <a:lnTo>
                    <a:pt x="146" y="258"/>
                  </a:lnTo>
                  <a:lnTo>
                    <a:pt x="136" y="253"/>
                  </a:lnTo>
                  <a:lnTo>
                    <a:pt x="125" y="245"/>
                  </a:lnTo>
                  <a:lnTo>
                    <a:pt x="114" y="234"/>
                  </a:lnTo>
                  <a:lnTo>
                    <a:pt x="110" y="226"/>
                  </a:lnTo>
                  <a:lnTo>
                    <a:pt x="108" y="215"/>
                  </a:lnTo>
                  <a:lnTo>
                    <a:pt x="106" y="205"/>
                  </a:lnTo>
                  <a:lnTo>
                    <a:pt x="106" y="192"/>
                  </a:lnTo>
                  <a:lnTo>
                    <a:pt x="106" y="34"/>
                  </a:lnTo>
                  <a:lnTo>
                    <a:pt x="133" y="34"/>
                  </a:lnTo>
                  <a:lnTo>
                    <a:pt x="133" y="0"/>
                  </a:lnTo>
                  <a:lnTo>
                    <a:pt x="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6" name="Freeform 212"/>
            <p:cNvSpPr>
              <a:spLocks/>
            </p:cNvSpPr>
            <p:nvPr/>
          </p:nvSpPr>
          <p:spPr bwMode="auto">
            <a:xfrm>
              <a:off x="7387" y="3165"/>
              <a:ext cx="130" cy="10"/>
            </a:xfrm>
            <a:custGeom>
              <a:avLst/>
              <a:gdLst/>
              <a:ahLst/>
              <a:cxnLst>
                <a:cxn ang="0">
                  <a:pos x="0" y="0"/>
                </a:cxn>
                <a:cxn ang="0">
                  <a:pos x="130" y="0"/>
                </a:cxn>
                <a:cxn ang="0">
                  <a:pos x="130" y="0"/>
                </a:cxn>
                <a:cxn ang="0">
                  <a:pos x="126" y="2"/>
                </a:cxn>
                <a:cxn ang="0">
                  <a:pos x="120" y="4"/>
                </a:cxn>
                <a:cxn ang="0">
                  <a:pos x="111" y="6"/>
                </a:cxn>
                <a:cxn ang="0">
                  <a:pos x="101" y="8"/>
                </a:cxn>
                <a:cxn ang="0">
                  <a:pos x="90" y="8"/>
                </a:cxn>
                <a:cxn ang="0">
                  <a:pos x="78" y="10"/>
                </a:cxn>
                <a:cxn ang="0">
                  <a:pos x="67" y="10"/>
                </a:cxn>
                <a:cxn ang="0">
                  <a:pos x="54" y="10"/>
                </a:cxn>
                <a:cxn ang="0">
                  <a:pos x="42" y="8"/>
                </a:cxn>
                <a:cxn ang="0">
                  <a:pos x="31" y="8"/>
                </a:cxn>
                <a:cxn ang="0">
                  <a:pos x="21" y="6"/>
                </a:cxn>
                <a:cxn ang="0">
                  <a:pos x="12" y="4"/>
                </a:cxn>
                <a:cxn ang="0">
                  <a:pos x="6" y="2"/>
                </a:cxn>
                <a:cxn ang="0">
                  <a:pos x="2" y="0"/>
                </a:cxn>
                <a:cxn ang="0">
                  <a:pos x="0" y="0"/>
                </a:cxn>
              </a:cxnLst>
              <a:rect l="0" t="0" r="r" b="b"/>
              <a:pathLst>
                <a:path w="130" h="10">
                  <a:moveTo>
                    <a:pt x="0" y="0"/>
                  </a:moveTo>
                  <a:lnTo>
                    <a:pt x="130" y="0"/>
                  </a:lnTo>
                  <a:lnTo>
                    <a:pt x="130" y="0"/>
                  </a:lnTo>
                  <a:lnTo>
                    <a:pt x="126" y="2"/>
                  </a:lnTo>
                  <a:lnTo>
                    <a:pt x="120" y="4"/>
                  </a:lnTo>
                  <a:lnTo>
                    <a:pt x="111" y="6"/>
                  </a:lnTo>
                  <a:lnTo>
                    <a:pt x="101" y="8"/>
                  </a:lnTo>
                  <a:lnTo>
                    <a:pt x="90" y="8"/>
                  </a:lnTo>
                  <a:lnTo>
                    <a:pt x="78" y="10"/>
                  </a:lnTo>
                  <a:lnTo>
                    <a:pt x="67" y="10"/>
                  </a:lnTo>
                  <a:lnTo>
                    <a:pt x="54" y="10"/>
                  </a:lnTo>
                  <a:lnTo>
                    <a:pt x="42" y="8"/>
                  </a:lnTo>
                  <a:lnTo>
                    <a:pt x="31" y="8"/>
                  </a:lnTo>
                  <a:lnTo>
                    <a:pt x="21" y="6"/>
                  </a:lnTo>
                  <a:lnTo>
                    <a:pt x="12" y="4"/>
                  </a:lnTo>
                  <a:lnTo>
                    <a:pt x="6" y="2"/>
                  </a:lnTo>
                  <a:lnTo>
                    <a:pt x="2" y="0"/>
                  </a:lnTo>
                  <a:lnTo>
                    <a:pt x="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7" name="Freeform 213"/>
            <p:cNvSpPr>
              <a:spLocks/>
            </p:cNvSpPr>
            <p:nvPr/>
          </p:nvSpPr>
          <p:spPr bwMode="auto">
            <a:xfrm>
              <a:off x="7587" y="3165"/>
              <a:ext cx="118" cy="8"/>
            </a:xfrm>
            <a:custGeom>
              <a:avLst/>
              <a:gdLst/>
              <a:ahLst/>
              <a:cxnLst>
                <a:cxn ang="0">
                  <a:pos x="0" y="0"/>
                </a:cxn>
                <a:cxn ang="0">
                  <a:pos x="118" y="0"/>
                </a:cxn>
                <a:cxn ang="0">
                  <a:pos x="116" y="0"/>
                </a:cxn>
                <a:cxn ang="0">
                  <a:pos x="114" y="2"/>
                </a:cxn>
                <a:cxn ang="0">
                  <a:pos x="108" y="2"/>
                </a:cxn>
                <a:cxn ang="0">
                  <a:pos x="101" y="4"/>
                </a:cxn>
                <a:cxn ang="0">
                  <a:pos x="93" y="6"/>
                </a:cxn>
                <a:cxn ang="0">
                  <a:pos x="82" y="6"/>
                </a:cxn>
                <a:cxn ang="0">
                  <a:pos x="72" y="8"/>
                </a:cxn>
                <a:cxn ang="0">
                  <a:pos x="59" y="8"/>
                </a:cxn>
                <a:cxn ang="0">
                  <a:pos x="47" y="8"/>
                </a:cxn>
                <a:cxn ang="0">
                  <a:pos x="36" y="6"/>
                </a:cxn>
                <a:cxn ang="0">
                  <a:pos x="25" y="6"/>
                </a:cxn>
                <a:cxn ang="0">
                  <a:pos x="17" y="4"/>
                </a:cxn>
                <a:cxn ang="0">
                  <a:pos x="11" y="2"/>
                </a:cxn>
                <a:cxn ang="0">
                  <a:pos x="4" y="2"/>
                </a:cxn>
                <a:cxn ang="0">
                  <a:pos x="2" y="0"/>
                </a:cxn>
                <a:cxn ang="0">
                  <a:pos x="0" y="0"/>
                </a:cxn>
              </a:cxnLst>
              <a:rect l="0" t="0" r="r" b="b"/>
              <a:pathLst>
                <a:path w="118" h="8">
                  <a:moveTo>
                    <a:pt x="0" y="0"/>
                  </a:moveTo>
                  <a:lnTo>
                    <a:pt x="118" y="0"/>
                  </a:lnTo>
                  <a:lnTo>
                    <a:pt x="116" y="0"/>
                  </a:lnTo>
                  <a:lnTo>
                    <a:pt x="114" y="2"/>
                  </a:lnTo>
                  <a:lnTo>
                    <a:pt x="108" y="2"/>
                  </a:lnTo>
                  <a:lnTo>
                    <a:pt x="101" y="4"/>
                  </a:lnTo>
                  <a:lnTo>
                    <a:pt x="93" y="6"/>
                  </a:lnTo>
                  <a:lnTo>
                    <a:pt x="82" y="6"/>
                  </a:lnTo>
                  <a:lnTo>
                    <a:pt x="72" y="8"/>
                  </a:lnTo>
                  <a:lnTo>
                    <a:pt x="59" y="8"/>
                  </a:lnTo>
                  <a:lnTo>
                    <a:pt x="47" y="8"/>
                  </a:lnTo>
                  <a:lnTo>
                    <a:pt x="36" y="6"/>
                  </a:lnTo>
                  <a:lnTo>
                    <a:pt x="25" y="6"/>
                  </a:lnTo>
                  <a:lnTo>
                    <a:pt x="17" y="4"/>
                  </a:lnTo>
                  <a:lnTo>
                    <a:pt x="11" y="2"/>
                  </a:lnTo>
                  <a:lnTo>
                    <a:pt x="4" y="2"/>
                  </a:lnTo>
                  <a:lnTo>
                    <a:pt x="2" y="0"/>
                  </a:lnTo>
                  <a:lnTo>
                    <a:pt x="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8" name="Freeform 214"/>
            <p:cNvSpPr>
              <a:spLocks noEditPoints="1"/>
            </p:cNvSpPr>
            <p:nvPr/>
          </p:nvSpPr>
          <p:spPr bwMode="auto">
            <a:xfrm>
              <a:off x="7980" y="3129"/>
              <a:ext cx="310" cy="291"/>
            </a:xfrm>
            <a:custGeom>
              <a:avLst/>
              <a:gdLst/>
              <a:ahLst/>
              <a:cxnLst>
                <a:cxn ang="0">
                  <a:pos x="27" y="260"/>
                </a:cxn>
                <a:cxn ang="0">
                  <a:pos x="131" y="0"/>
                </a:cxn>
                <a:cxn ang="0">
                  <a:pos x="179" y="0"/>
                </a:cxn>
                <a:cxn ang="0">
                  <a:pos x="276" y="260"/>
                </a:cxn>
                <a:cxn ang="0">
                  <a:pos x="310" y="260"/>
                </a:cxn>
                <a:cxn ang="0">
                  <a:pos x="310" y="291"/>
                </a:cxn>
                <a:cxn ang="0">
                  <a:pos x="181" y="291"/>
                </a:cxn>
                <a:cxn ang="0">
                  <a:pos x="181" y="260"/>
                </a:cxn>
                <a:cxn ang="0">
                  <a:pos x="209" y="260"/>
                </a:cxn>
                <a:cxn ang="0">
                  <a:pos x="192" y="219"/>
                </a:cxn>
                <a:cxn ang="0">
                  <a:pos x="101" y="219"/>
                </a:cxn>
                <a:cxn ang="0">
                  <a:pos x="84" y="260"/>
                </a:cxn>
                <a:cxn ang="0">
                  <a:pos x="116" y="260"/>
                </a:cxn>
                <a:cxn ang="0">
                  <a:pos x="116" y="291"/>
                </a:cxn>
                <a:cxn ang="0">
                  <a:pos x="0" y="291"/>
                </a:cxn>
                <a:cxn ang="0">
                  <a:pos x="0" y="260"/>
                </a:cxn>
                <a:cxn ang="0">
                  <a:pos x="27" y="260"/>
                </a:cxn>
                <a:cxn ang="0">
                  <a:pos x="116" y="179"/>
                </a:cxn>
                <a:cxn ang="0">
                  <a:pos x="177" y="179"/>
                </a:cxn>
                <a:cxn ang="0">
                  <a:pos x="146" y="101"/>
                </a:cxn>
                <a:cxn ang="0">
                  <a:pos x="116" y="179"/>
                </a:cxn>
              </a:cxnLst>
              <a:rect l="0" t="0" r="r" b="b"/>
              <a:pathLst>
                <a:path w="310" h="291">
                  <a:moveTo>
                    <a:pt x="27" y="260"/>
                  </a:moveTo>
                  <a:lnTo>
                    <a:pt x="131" y="0"/>
                  </a:lnTo>
                  <a:lnTo>
                    <a:pt x="179" y="0"/>
                  </a:lnTo>
                  <a:lnTo>
                    <a:pt x="276" y="260"/>
                  </a:lnTo>
                  <a:lnTo>
                    <a:pt x="310" y="260"/>
                  </a:lnTo>
                  <a:lnTo>
                    <a:pt x="310" y="291"/>
                  </a:lnTo>
                  <a:lnTo>
                    <a:pt x="181" y="291"/>
                  </a:lnTo>
                  <a:lnTo>
                    <a:pt x="181" y="260"/>
                  </a:lnTo>
                  <a:lnTo>
                    <a:pt x="209" y="260"/>
                  </a:lnTo>
                  <a:lnTo>
                    <a:pt x="192" y="219"/>
                  </a:lnTo>
                  <a:lnTo>
                    <a:pt x="101" y="219"/>
                  </a:lnTo>
                  <a:lnTo>
                    <a:pt x="84" y="260"/>
                  </a:lnTo>
                  <a:lnTo>
                    <a:pt x="116" y="260"/>
                  </a:lnTo>
                  <a:lnTo>
                    <a:pt x="116" y="291"/>
                  </a:lnTo>
                  <a:lnTo>
                    <a:pt x="0" y="291"/>
                  </a:lnTo>
                  <a:lnTo>
                    <a:pt x="0" y="260"/>
                  </a:lnTo>
                  <a:lnTo>
                    <a:pt x="27" y="260"/>
                  </a:lnTo>
                  <a:close/>
                  <a:moveTo>
                    <a:pt x="116" y="179"/>
                  </a:moveTo>
                  <a:lnTo>
                    <a:pt x="177" y="179"/>
                  </a:lnTo>
                  <a:lnTo>
                    <a:pt x="146" y="101"/>
                  </a:lnTo>
                  <a:lnTo>
                    <a:pt x="116" y="17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9" name="Freeform 215"/>
            <p:cNvSpPr>
              <a:spLocks/>
            </p:cNvSpPr>
            <p:nvPr/>
          </p:nvSpPr>
          <p:spPr bwMode="auto">
            <a:xfrm>
              <a:off x="7980" y="3380"/>
              <a:ext cx="116" cy="9"/>
            </a:xfrm>
            <a:custGeom>
              <a:avLst/>
              <a:gdLst/>
              <a:ahLst/>
              <a:cxnLst>
                <a:cxn ang="0">
                  <a:pos x="0" y="9"/>
                </a:cxn>
                <a:cxn ang="0">
                  <a:pos x="116" y="9"/>
                </a:cxn>
                <a:cxn ang="0">
                  <a:pos x="114" y="9"/>
                </a:cxn>
                <a:cxn ang="0">
                  <a:pos x="112" y="6"/>
                </a:cxn>
                <a:cxn ang="0">
                  <a:pos x="105" y="6"/>
                </a:cxn>
                <a:cxn ang="0">
                  <a:pos x="99" y="4"/>
                </a:cxn>
                <a:cxn ang="0">
                  <a:pos x="91" y="2"/>
                </a:cxn>
                <a:cxn ang="0">
                  <a:pos x="80" y="2"/>
                </a:cxn>
                <a:cxn ang="0">
                  <a:pos x="70" y="0"/>
                </a:cxn>
                <a:cxn ang="0">
                  <a:pos x="57" y="0"/>
                </a:cxn>
                <a:cxn ang="0">
                  <a:pos x="46" y="0"/>
                </a:cxn>
                <a:cxn ang="0">
                  <a:pos x="34" y="2"/>
                </a:cxn>
                <a:cxn ang="0">
                  <a:pos x="25" y="2"/>
                </a:cxn>
                <a:cxn ang="0">
                  <a:pos x="17" y="4"/>
                </a:cxn>
                <a:cxn ang="0">
                  <a:pos x="8" y="6"/>
                </a:cxn>
                <a:cxn ang="0">
                  <a:pos x="4" y="6"/>
                </a:cxn>
                <a:cxn ang="0">
                  <a:pos x="0" y="9"/>
                </a:cxn>
                <a:cxn ang="0">
                  <a:pos x="0" y="9"/>
                </a:cxn>
              </a:cxnLst>
              <a:rect l="0" t="0" r="r" b="b"/>
              <a:pathLst>
                <a:path w="116" h="9">
                  <a:moveTo>
                    <a:pt x="0" y="9"/>
                  </a:moveTo>
                  <a:lnTo>
                    <a:pt x="116" y="9"/>
                  </a:lnTo>
                  <a:lnTo>
                    <a:pt x="114" y="9"/>
                  </a:lnTo>
                  <a:lnTo>
                    <a:pt x="112" y="6"/>
                  </a:lnTo>
                  <a:lnTo>
                    <a:pt x="105" y="6"/>
                  </a:lnTo>
                  <a:lnTo>
                    <a:pt x="99" y="4"/>
                  </a:lnTo>
                  <a:lnTo>
                    <a:pt x="91" y="2"/>
                  </a:lnTo>
                  <a:lnTo>
                    <a:pt x="80" y="2"/>
                  </a:lnTo>
                  <a:lnTo>
                    <a:pt x="70" y="0"/>
                  </a:lnTo>
                  <a:lnTo>
                    <a:pt x="57" y="0"/>
                  </a:lnTo>
                  <a:lnTo>
                    <a:pt x="46" y="0"/>
                  </a:lnTo>
                  <a:lnTo>
                    <a:pt x="34" y="2"/>
                  </a:lnTo>
                  <a:lnTo>
                    <a:pt x="25" y="2"/>
                  </a:lnTo>
                  <a:lnTo>
                    <a:pt x="17" y="4"/>
                  </a:lnTo>
                  <a:lnTo>
                    <a:pt x="8" y="6"/>
                  </a:lnTo>
                  <a:lnTo>
                    <a:pt x="4" y="6"/>
                  </a:lnTo>
                  <a:lnTo>
                    <a:pt x="0" y="9"/>
                  </a:lnTo>
                  <a:lnTo>
                    <a:pt x="0" y="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0" name="Freeform 216"/>
            <p:cNvSpPr>
              <a:spLocks/>
            </p:cNvSpPr>
            <p:nvPr/>
          </p:nvSpPr>
          <p:spPr bwMode="auto">
            <a:xfrm>
              <a:off x="8159" y="3378"/>
              <a:ext cx="129" cy="11"/>
            </a:xfrm>
            <a:custGeom>
              <a:avLst/>
              <a:gdLst/>
              <a:ahLst/>
              <a:cxnLst>
                <a:cxn ang="0">
                  <a:pos x="0" y="11"/>
                </a:cxn>
                <a:cxn ang="0">
                  <a:pos x="129" y="11"/>
                </a:cxn>
                <a:cxn ang="0">
                  <a:pos x="129" y="11"/>
                </a:cxn>
                <a:cxn ang="0">
                  <a:pos x="125" y="8"/>
                </a:cxn>
                <a:cxn ang="0">
                  <a:pos x="119" y="6"/>
                </a:cxn>
                <a:cxn ang="0">
                  <a:pos x="110" y="4"/>
                </a:cxn>
                <a:cxn ang="0">
                  <a:pos x="102" y="2"/>
                </a:cxn>
                <a:cxn ang="0">
                  <a:pos x="91" y="2"/>
                </a:cxn>
                <a:cxn ang="0">
                  <a:pos x="78" y="0"/>
                </a:cxn>
                <a:cxn ang="0">
                  <a:pos x="66" y="0"/>
                </a:cxn>
                <a:cxn ang="0">
                  <a:pos x="53" y="0"/>
                </a:cxn>
                <a:cxn ang="0">
                  <a:pos x="43" y="2"/>
                </a:cxn>
                <a:cxn ang="0">
                  <a:pos x="30" y="2"/>
                </a:cxn>
                <a:cxn ang="0">
                  <a:pos x="19" y="4"/>
                </a:cxn>
                <a:cxn ang="0">
                  <a:pos x="11" y="6"/>
                </a:cxn>
                <a:cxn ang="0">
                  <a:pos x="5" y="8"/>
                </a:cxn>
                <a:cxn ang="0">
                  <a:pos x="0" y="11"/>
                </a:cxn>
                <a:cxn ang="0">
                  <a:pos x="0" y="11"/>
                </a:cxn>
              </a:cxnLst>
              <a:rect l="0" t="0" r="r" b="b"/>
              <a:pathLst>
                <a:path w="129" h="11">
                  <a:moveTo>
                    <a:pt x="0" y="11"/>
                  </a:moveTo>
                  <a:lnTo>
                    <a:pt x="129" y="11"/>
                  </a:lnTo>
                  <a:lnTo>
                    <a:pt x="129" y="11"/>
                  </a:lnTo>
                  <a:lnTo>
                    <a:pt x="125" y="8"/>
                  </a:lnTo>
                  <a:lnTo>
                    <a:pt x="119" y="6"/>
                  </a:lnTo>
                  <a:lnTo>
                    <a:pt x="110" y="4"/>
                  </a:lnTo>
                  <a:lnTo>
                    <a:pt x="102" y="2"/>
                  </a:lnTo>
                  <a:lnTo>
                    <a:pt x="91" y="2"/>
                  </a:lnTo>
                  <a:lnTo>
                    <a:pt x="78" y="0"/>
                  </a:lnTo>
                  <a:lnTo>
                    <a:pt x="66" y="0"/>
                  </a:lnTo>
                  <a:lnTo>
                    <a:pt x="53" y="0"/>
                  </a:lnTo>
                  <a:lnTo>
                    <a:pt x="43" y="2"/>
                  </a:lnTo>
                  <a:lnTo>
                    <a:pt x="30" y="2"/>
                  </a:lnTo>
                  <a:lnTo>
                    <a:pt x="19" y="4"/>
                  </a:lnTo>
                  <a:lnTo>
                    <a:pt x="11" y="6"/>
                  </a:lnTo>
                  <a:lnTo>
                    <a:pt x="5" y="8"/>
                  </a:lnTo>
                  <a:lnTo>
                    <a:pt x="0" y="11"/>
                  </a:lnTo>
                  <a:lnTo>
                    <a:pt x="0" y="1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57" name="TextBox 56"/>
          <p:cNvSpPr txBox="1"/>
          <p:nvPr/>
        </p:nvSpPr>
        <p:spPr>
          <a:xfrm>
            <a:off x="762000" y="304800"/>
            <a:ext cx="8001000" cy="4708981"/>
          </a:xfrm>
          <a:prstGeom prst="rect">
            <a:avLst/>
          </a:prstGeom>
          <a:noFill/>
        </p:spPr>
        <p:txBody>
          <a:bodyPr wrap="square" rtlCol="0">
            <a:spAutoFit/>
          </a:bodyPr>
          <a:lstStyle/>
          <a:p>
            <a:pPr algn="ctr"/>
            <a:r>
              <a:rPr lang="en-US" sz="6000" b="1" dirty="0" smtClean="0">
                <a:solidFill>
                  <a:schemeClr val="bg1"/>
                </a:solidFill>
                <a:latin typeface="+mj-lt"/>
              </a:rPr>
              <a:t>Social Security Disability Programs and </a:t>
            </a:r>
          </a:p>
          <a:p>
            <a:pPr algn="ctr"/>
            <a:r>
              <a:rPr lang="en-US" sz="6000" b="1" dirty="0" smtClean="0">
                <a:solidFill>
                  <a:schemeClr val="bg1"/>
                </a:solidFill>
                <a:latin typeface="+mj-lt"/>
              </a:rPr>
              <a:t>Compassionate Allowances</a:t>
            </a:r>
            <a:endParaRPr lang="en-US" sz="6000" b="1" dirty="0">
              <a:solidFill>
                <a:schemeClr val="bg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624078" indent="-514350">
              <a:lnSpc>
                <a:spcPct val="150000"/>
              </a:lnSpc>
              <a:buFont typeface="+mj-lt"/>
              <a:buAutoNum type="arabicPeriod"/>
            </a:pPr>
            <a:r>
              <a:rPr lang="en-US" dirty="0" smtClean="0"/>
              <a:t>Is there substantial gainful activity?</a:t>
            </a:r>
          </a:p>
          <a:p>
            <a:pPr marL="624078" indent="-514350">
              <a:lnSpc>
                <a:spcPct val="150000"/>
              </a:lnSpc>
              <a:buFont typeface="+mj-lt"/>
              <a:buAutoNum type="arabicPeriod"/>
            </a:pPr>
            <a:r>
              <a:rPr lang="en-US" dirty="0" smtClean="0"/>
              <a:t>Is the impairment severe?</a:t>
            </a:r>
          </a:p>
          <a:p>
            <a:pPr marL="624078" indent="-514350">
              <a:lnSpc>
                <a:spcPct val="150000"/>
              </a:lnSpc>
              <a:buFont typeface="+mj-lt"/>
              <a:buAutoNum type="arabicPeriod"/>
            </a:pPr>
            <a:r>
              <a:rPr lang="en-US" dirty="0" smtClean="0"/>
              <a:t>Does the impairment meet or equal a medical listing?</a:t>
            </a:r>
          </a:p>
          <a:p>
            <a:pPr marL="624078" indent="-514350">
              <a:lnSpc>
                <a:spcPct val="150000"/>
              </a:lnSpc>
              <a:buFont typeface="+mj-lt"/>
              <a:buAutoNum type="arabicPeriod"/>
            </a:pPr>
            <a:r>
              <a:rPr lang="en-US" dirty="0" smtClean="0"/>
              <a:t>Can the claimant perform any of their past relevant work? </a:t>
            </a:r>
          </a:p>
          <a:p>
            <a:pPr marL="624078" indent="-514350">
              <a:lnSpc>
                <a:spcPct val="150000"/>
              </a:lnSpc>
              <a:buFont typeface="+mj-lt"/>
              <a:buAutoNum type="arabicPeriod"/>
            </a:pPr>
            <a:r>
              <a:rPr lang="en-US" dirty="0" smtClean="0"/>
              <a:t>Can the claimant perform any other type of work?</a:t>
            </a:r>
          </a:p>
          <a:p>
            <a:endParaRPr lang="en-US" dirty="0"/>
          </a:p>
        </p:txBody>
      </p:sp>
      <p:sp>
        <p:nvSpPr>
          <p:cNvPr id="3" name="Title 2"/>
          <p:cNvSpPr>
            <a:spLocks noGrp="1"/>
          </p:cNvSpPr>
          <p:nvPr>
            <p:ph type="title"/>
          </p:nvPr>
        </p:nvSpPr>
        <p:spPr/>
        <p:txBody>
          <a:bodyPr>
            <a:normAutofit/>
          </a:bodyPr>
          <a:lstStyle/>
          <a:p>
            <a:pPr algn="ctr"/>
            <a:r>
              <a:rPr lang="en-US" dirty="0" smtClean="0">
                <a:solidFill>
                  <a:srgbClr val="C00000"/>
                </a:solidFill>
              </a:rPr>
              <a:t>5 Steps for Making a Decision</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24078" indent="-514350">
              <a:lnSpc>
                <a:spcPct val="150000"/>
              </a:lnSpc>
              <a:buFont typeface="+mj-lt"/>
              <a:buAutoNum type="arabicPeriod"/>
            </a:pPr>
            <a:r>
              <a:rPr lang="en-US" dirty="0"/>
              <a:t>Is there substantial gainful activity?</a:t>
            </a:r>
          </a:p>
          <a:p>
            <a:pPr marL="624078" indent="-514350">
              <a:lnSpc>
                <a:spcPct val="150000"/>
              </a:lnSpc>
              <a:buFont typeface="+mj-lt"/>
              <a:buAutoNum type="arabicPeriod"/>
            </a:pPr>
            <a:r>
              <a:rPr lang="en-US" dirty="0" smtClean="0"/>
              <a:t>Does the child have a medically determinable impairment (s) that is severe?</a:t>
            </a:r>
            <a:endParaRPr lang="en-US" dirty="0"/>
          </a:p>
          <a:p>
            <a:pPr marL="624078" indent="-514350">
              <a:lnSpc>
                <a:spcPct val="150000"/>
              </a:lnSpc>
              <a:buFont typeface="+mj-lt"/>
              <a:buAutoNum type="arabicPeriod"/>
            </a:pPr>
            <a:r>
              <a:rPr lang="en-US" dirty="0" smtClean="0"/>
              <a:t>Does the impairment(s) meet, medically equal, or functionally equal the medical listings? </a:t>
            </a:r>
            <a:endParaRPr lang="en-US" dirty="0"/>
          </a:p>
          <a:p>
            <a:pPr marL="109728" indent="0">
              <a:buNone/>
            </a:pPr>
            <a:endParaRPr lang="en-US" dirty="0"/>
          </a:p>
        </p:txBody>
      </p:sp>
      <p:sp>
        <p:nvSpPr>
          <p:cNvPr id="3" name="Title 2"/>
          <p:cNvSpPr>
            <a:spLocks noGrp="1"/>
          </p:cNvSpPr>
          <p:nvPr>
            <p:ph type="title"/>
          </p:nvPr>
        </p:nvSpPr>
        <p:spPr/>
        <p:txBody>
          <a:bodyPr>
            <a:normAutofit fontScale="90000"/>
          </a:bodyPr>
          <a:lstStyle/>
          <a:p>
            <a:r>
              <a:rPr lang="en-US" dirty="0" smtClean="0">
                <a:solidFill>
                  <a:srgbClr val="C00000"/>
                </a:solidFill>
              </a:rPr>
              <a:t> Childhood Claims- 3 Step Process</a:t>
            </a:r>
            <a:endParaRPr lang="en-US" dirty="0"/>
          </a:p>
        </p:txBody>
      </p:sp>
    </p:spTree>
    <p:extLst>
      <p:ext uri="{BB962C8B-B14F-4D97-AF65-F5344CB8AC3E}">
        <p14:creationId xmlns:p14="http://schemas.microsoft.com/office/powerpoint/2010/main" val="2361118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237"/>
            <a:ext cx="8229600" cy="4525963"/>
          </a:xfrm>
        </p:spPr>
        <p:txBody>
          <a:bodyPr>
            <a:normAutofit lnSpcReduction="10000"/>
          </a:bodyPr>
          <a:lstStyle/>
          <a:p>
            <a:pPr>
              <a:lnSpc>
                <a:spcPct val="150000"/>
              </a:lnSpc>
            </a:pPr>
            <a:r>
              <a:rPr lang="en-US" sz="1800" dirty="0" smtClean="0"/>
              <a:t>Goal-- Quickly identify conditions that invariably meet Social Security disability standards</a:t>
            </a:r>
          </a:p>
          <a:p>
            <a:pPr>
              <a:lnSpc>
                <a:spcPct val="150000"/>
              </a:lnSpc>
            </a:pPr>
            <a:r>
              <a:rPr lang="en-US" sz="1800" dirty="0" smtClean="0"/>
              <a:t>CAL moves individuals to the head of the line for a disability decision</a:t>
            </a:r>
          </a:p>
          <a:p>
            <a:pPr>
              <a:lnSpc>
                <a:spcPct val="150000"/>
              </a:lnSpc>
            </a:pPr>
            <a:r>
              <a:rPr lang="en-US" sz="1800" dirty="0" smtClean="0"/>
              <a:t>It is not a separate program from the SSDI and SSI programs </a:t>
            </a:r>
          </a:p>
          <a:p>
            <a:pPr>
              <a:lnSpc>
                <a:spcPct val="150000"/>
              </a:lnSpc>
            </a:pPr>
            <a:r>
              <a:rPr lang="en-US" sz="1800" dirty="0" smtClean="0"/>
              <a:t>Initiative began with public outreach hearing in 2007</a:t>
            </a:r>
          </a:p>
          <a:p>
            <a:pPr>
              <a:lnSpc>
                <a:spcPct val="150000"/>
              </a:lnSpc>
            </a:pPr>
            <a:r>
              <a:rPr lang="en-US" sz="1800" dirty="0" smtClean="0"/>
              <a:t>50 conditions selected for initial rollout (October 27, 2008)</a:t>
            </a:r>
          </a:p>
          <a:p>
            <a:pPr>
              <a:lnSpc>
                <a:spcPct val="150000"/>
              </a:lnSpc>
            </a:pPr>
            <a:r>
              <a:rPr lang="en-US" sz="1800" dirty="0" smtClean="0"/>
              <a:t>100 conditions as of July 30, 2011</a:t>
            </a:r>
          </a:p>
          <a:p>
            <a:pPr>
              <a:lnSpc>
                <a:spcPct val="150000"/>
              </a:lnSpc>
            </a:pPr>
            <a:r>
              <a:rPr lang="en-US" sz="1800" dirty="0" smtClean="0"/>
              <a:t>200 conditions as of December 6, 2012</a:t>
            </a:r>
          </a:p>
          <a:p>
            <a:pPr>
              <a:lnSpc>
                <a:spcPct val="150000"/>
              </a:lnSpc>
            </a:pPr>
            <a:r>
              <a:rPr lang="en-US" sz="1800" dirty="0" smtClean="0"/>
              <a:t>228 conditions as of September 16, 2017</a:t>
            </a:r>
          </a:p>
        </p:txBody>
      </p:sp>
      <p:sp>
        <p:nvSpPr>
          <p:cNvPr id="2" name="Title 1"/>
          <p:cNvSpPr>
            <a:spLocks noGrp="1"/>
          </p:cNvSpPr>
          <p:nvPr>
            <p:ph type="title"/>
          </p:nvPr>
        </p:nvSpPr>
        <p:spPr>
          <a:xfrm>
            <a:off x="457200" y="304800"/>
            <a:ext cx="8229600" cy="1295400"/>
          </a:xfrm>
        </p:spPr>
        <p:txBody>
          <a:bodyPr>
            <a:noAutofit/>
          </a:bodyPr>
          <a:lstStyle/>
          <a:p>
            <a:pPr algn="ctr"/>
            <a:r>
              <a:rPr lang="en-US" sz="4000" dirty="0" smtClean="0">
                <a:solidFill>
                  <a:srgbClr val="C00000"/>
                </a:solidFill>
              </a:rPr>
              <a:t>Compassionate Allowances Initiative (CAL)</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buNone/>
            </a:pPr>
            <a:r>
              <a:rPr lang="en-US" sz="2200" dirty="0" smtClean="0"/>
              <a:t>Potential CAL conditions are identified primarily from</a:t>
            </a:r>
          </a:p>
          <a:p>
            <a:pPr marL="458788">
              <a:lnSpc>
                <a:spcPct val="150000"/>
              </a:lnSpc>
            </a:pPr>
            <a:r>
              <a:rPr lang="en-US" sz="2200" dirty="0" smtClean="0"/>
              <a:t>Public outreach hearings</a:t>
            </a:r>
          </a:p>
          <a:p>
            <a:pPr marL="458788">
              <a:lnSpc>
                <a:spcPct val="150000"/>
              </a:lnSpc>
            </a:pPr>
            <a:r>
              <a:rPr lang="en-US" sz="2200" dirty="0" smtClean="0"/>
              <a:t>Advocacy groups</a:t>
            </a:r>
          </a:p>
          <a:p>
            <a:pPr marL="458788">
              <a:lnSpc>
                <a:spcPct val="150000"/>
              </a:lnSpc>
            </a:pPr>
            <a:r>
              <a:rPr lang="en-US" sz="2200" dirty="0" smtClean="0"/>
              <a:t>Social Security and Disability Determination Service communities</a:t>
            </a:r>
          </a:p>
          <a:p>
            <a:pPr marL="458788">
              <a:lnSpc>
                <a:spcPct val="150000"/>
              </a:lnSpc>
            </a:pPr>
            <a:r>
              <a:rPr lang="en-US" sz="2200" dirty="0" smtClean="0"/>
              <a:t>Counsel of medical and scientific experts</a:t>
            </a:r>
          </a:p>
          <a:p>
            <a:pPr marL="458788">
              <a:lnSpc>
                <a:spcPct val="150000"/>
              </a:lnSpc>
            </a:pPr>
            <a:r>
              <a:rPr lang="en-US" sz="2200" dirty="0" smtClean="0"/>
              <a:t>research with the National Institutes of Health (NIH)</a:t>
            </a:r>
            <a:endParaRPr lang="en-US" sz="2200" dirty="0"/>
          </a:p>
        </p:txBody>
      </p:sp>
      <p:sp>
        <p:nvSpPr>
          <p:cNvPr id="2" name="Title 1"/>
          <p:cNvSpPr>
            <a:spLocks noGrp="1"/>
          </p:cNvSpPr>
          <p:nvPr>
            <p:ph type="title"/>
          </p:nvPr>
        </p:nvSpPr>
        <p:spPr>
          <a:xfrm>
            <a:off x="457200" y="304800"/>
            <a:ext cx="8229600" cy="1238250"/>
          </a:xfrm>
        </p:spPr>
        <p:txBody>
          <a:bodyPr>
            <a:normAutofit/>
          </a:bodyPr>
          <a:lstStyle/>
          <a:p>
            <a:r>
              <a:rPr lang="en-US" sz="4000" dirty="0" smtClean="0">
                <a:solidFill>
                  <a:srgbClr val="C00000"/>
                </a:solidFill>
              </a:rPr>
              <a:t>How Do We Add CAL Conditions</a:t>
            </a:r>
            <a:endParaRPr lang="en-US" sz="4000" dirty="0">
              <a:solidFill>
                <a:srgbClr val="C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normAutofit fontScale="92500" lnSpcReduction="10000"/>
          </a:bodyPr>
          <a:lstStyle/>
          <a:p>
            <a:pPr marL="0" indent="0">
              <a:lnSpc>
                <a:spcPct val="150000"/>
              </a:lnSpc>
              <a:buNone/>
            </a:pPr>
            <a:r>
              <a:rPr lang="en-US" sz="2000" dirty="0" smtClean="0"/>
              <a:t>Relationships with many advocacy groups including the:</a:t>
            </a:r>
          </a:p>
          <a:p>
            <a:pPr lvl="1">
              <a:lnSpc>
                <a:spcPct val="150000"/>
              </a:lnSpc>
              <a:buFont typeface="Wingdings 3" pitchFamily="18" charset="2"/>
              <a:buChar char=""/>
            </a:pPr>
            <a:r>
              <a:rPr lang="en-US" sz="2000" dirty="0" smtClean="0"/>
              <a:t>American Cancer Society</a:t>
            </a:r>
          </a:p>
          <a:p>
            <a:pPr lvl="1">
              <a:lnSpc>
                <a:spcPct val="150000"/>
              </a:lnSpc>
              <a:buFont typeface="Wingdings 3" pitchFamily="18" charset="2"/>
              <a:buChar char=""/>
            </a:pPr>
            <a:r>
              <a:rPr lang="en-US" sz="2000" dirty="0" smtClean="0"/>
              <a:t>Adult Congenital Heart Association</a:t>
            </a:r>
          </a:p>
          <a:p>
            <a:pPr lvl="1">
              <a:lnSpc>
                <a:spcPct val="150000"/>
              </a:lnSpc>
              <a:buFont typeface="Wingdings 3" pitchFamily="18" charset="2"/>
              <a:buChar char=""/>
            </a:pPr>
            <a:r>
              <a:rPr lang="en-US" sz="2000" dirty="0" smtClean="0"/>
              <a:t>ALS Association</a:t>
            </a:r>
          </a:p>
          <a:p>
            <a:pPr lvl="1">
              <a:lnSpc>
                <a:spcPct val="150000"/>
              </a:lnSpc>
              <a:buFont typeface="Wingdings 3" pitchFamily="18" charset="2"/>
              <a:buChar char=""/>
            </a:pPr>
            <a:r>
              <a:rPr lang="en-US" sz="2000" dirty="0" smtClean="0"/>
              <a:t>Alzheimer’s Association</a:t>
            </a:r>
          </a:p>
          <a:p>
            <a:pPr lvl="1">
              <a:lnSpc>
                <a:spcPct val="150000"/>
              </a:lnSpc>
              <a:buFont typeface="Wingdings 3" pitchFamily="18" charset="2"/>
              <a:buChar char=""/>
            </a:pPr>
            <a:r>
              <a:rPr lang="en-US" sz="2000" dirty="0" smtClean="0"/>
              <a:t>American Heart Association</a:t>
            </a:r>
          </a:p>
          <a:p>
            <a:pPr lvl="1">
              <a:lnSpc>
                <a:spcPct val="150000"/>
              </a:lnSpc>
              <a:buFont typeface="Wingdings 3" pitchFamily="18" charset="2"/>
              <a:buChar char=""/>
            </a:pPr>
            <a:r>
              <a:rPr lang="en-US" sz="2000" dirty="0" smtClean="0"/>
              <a:t>Inflammatory Breast Cancer Foundation</a:t>
            </a:r>
          </a:p>
          <a:p>
            <a:pPr lvl="1">
              <a:lnSpc>
                <a:spcPct val="150000"/>
              </a:lnSpc>
              <a:buFont typeface="Wingdings 3" pitchFamily="18" charset="2"/>
              <a:buChar char=""/>
            </a:pPr>
            <a:r>
              <a:rPr lang="en-US" sz="2000" dirty="0" err="1" smtClean="0"/>
              <a:t>Myotonic</a:t>
            </a:r>
            <a:r>
              <a:rPr lang="en-US" sz="2000" dirty="0" smtClean="0"/>
              <a:t> Dystrophy Foundation</a:t>
            </a:r>
          </a:p>
          <a:p>
            <a:pPr lvl="1">
              <a:lnSpc>
                <a:spcPct val="150000"/>
              </a:lnSpc>
              <a:buFont typeface="Wingdings 3" pitchFamily="18" charset="2"/>
              <a:buChar char=""/>
            </a:pPr>
            <a:r>
              <a:rPr lang="en-US" sz="2000" dirty="0" smtClean="0"/>
              <a:t>National Multiple Sclerosis Society</a:t>
            </a:r>
          </a:p>
          <a:p>
            <a:pPr lvl="1">
              <a:lnSpc>
                <a:spcPct val="150000"/>
              </a:lnSpc>
              <a:buFont typeface="Wingdings 3" pitchFamily="18" charset="2"/>
              <a:buChar char=""/>
            </a:pPr>
            <a:r>
              <a:rPr lang="en-US" sz="2000" dirty="0" smtClean="0"/>
              <a:t>National Organization for Rare Disorders</a:t>
            </a:r>
          </a:p>
          <a:p>
            <a:pPr lvl="1">
              <a:lnSpc>
                <a:spcPct val="150000"/>
              </a:lnSpc>
              <a:buFont typeface="Wingdings 3" pitchFamily="18" charset="2"/>
              <a:buChar char=""/>
            </a:pPr>
            <a:endParaRPr lang="en-US" sz="2000" dirty="0" smtClean="0"/>
          </a:p>
          <a:p>
            <a:pPr lvl="1">
              <a:lnSpc>
                <a:spcPct val="150000"/>
              </a:lnSpc>
              <a:buFont typeface="Wingdings 3" pitchFamily="18" charset="2"/>
              <a:buChar char=""/>
            </a:pPr>
            <a:endParaRPr lang="en-US" sz="2000" dirty="0" smtClean="0"/>
          </a:p>
          <a:p>
            <a:pPr lvl="1">
              <a:lnSpc>
                <a:spcPct val="150000"/>
              </a:lnSpc>
              <a:buFont typeface="Wingdings 3" pitchFamily="18" charset="2"/>
              <a:buChar char=""/>
            </a:pPr>
            <a:endParaRPr lang="en-US" sz="2000" dirty="0" smtClean="0"/>
          </a:p>
          <a:p>
            <a:pPr>
              <a:buFont typeface="Wingdings 2" pitchFamily="18" charset="2"/>
              <a:buNone/>
            </a:pPr>
            <a:endParaRPr lang="en-US" dirty="0" smtClean="0"/>
          </a:p>
          <a:p>
            <a:endParaRPr lang="en-US" dirty="0" smtClean="0"/>
          </a:p>
        </p:txBody>
      </p:sp>
      <p:sp>
        <p:nvSpPr>
          <p:cNvPr id="6" name="Slide Number Placeholder 5"/>
          <p:cNvSpPr>
            <a:spLocks noGrp="1"/>
          </p:cNvSpPr>
          <p:nvPr>
            <p:ph type="sldNum" sz="quarter" idx="12"/>
          </p:nvPr>
        </p:nvSpPr>
        <p:spPr/>
        <p:txBody>
          <a:bodyPr/>
          <a:lstStyle/>
          <a:p>
            <a:pPr>
              <a:defRPr/>
            </a:pPr>
            <a:endParaRPr lang="en-US" dirty="0"/>
          </a:p>
        </p:txBody>
      </p:sp>
      <p:sp>
        <p:nvSpPr>
          <p:cNvPr id="3" name="Title 2"/>
          <p:cNvSpPr>
            <a:spLocks noGrp="1"/>
          </p:cNvSpPr>
          <p:nvPr>
            <p:ph type="title"/>
          </p:nvPr>
        </p:nvSpPr>
        <p:spPr>
          <a:xfrm>
            <a:off x="457200" y="228600"/>
            <a:ext cx="8229600" cy="1066800"/>
          </a:xfrm>
        </p:spPr>
        <p:txBody>
          <a:bodyPr>
            <a:normAutofit/>
          </a:bodyPr>
          <a:lstStyle/>
          <a:p>
            <a:pPr algn="ctr" fontAlgn="auto">
              <a:spcAft>
                <a:spcPts val="0"/>
              </a:spcAft>
              <a:defRPr/>
            </a:pPr>
            <a:r>
              <a:rPr lang="en-US" dirty="0" smtClean="0">
                <a:solidFill>
                  <a:srgbClr val="C00000"/>
                </a:solidFill>
              </a:rPr>
              <a:t>CAL and Advocacy Groups</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6"/>
          <p:cNvGraphicFramePr>
            <a:graphicFrameLocks noGrp="1"/>
          </p:cNvGraphicFramePr>
          <p:nvPr>
            <p:ph idx="1"/>
          </p:nvPr>
        </p:nvGraphicFramePr>
        <p:xfrm>
          <a:off x="457200" y="1600201"/>
          <a:ext cx="54864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340" name="Slide Number Placeholder 6"/>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solidFill>
                <a:schemeClr val="tx1">
                  <a:tint val="75000"/>
                </a:schemeClr>
              </a:solidFill>
            </a:endParaRPr>
          </a:p>
        </p:txBody>
      </p:sp>
      <p:sp>
        <p:nvSpPr>
          <p:cNvPr id="12290" name="Title 2"/>
          <p:cNvSpPr>
            <a:spLocks noGrp="1"/>
          </p:cNvSpPr>
          <p:nvPr>
            <p:ph type="title"/>
          </p:nvPr>
        </p:nvSpPr>
        <p:spPr>
          <a:xfrm>
            <a:off x="457200" y="152400"/>
            <a:ext cx="8229600" cy="1313688"/>
          </a:xfrm>
        </p:spPr>
        <p:txBody>
          <a:bodyPr>
            <a:normAutofit/>
          </a:bodyPr>
          <a:lstStyle/>
          <a:p>
            <a:pPr algn="ctr"/>
            <a:r>
              <a:rPr lang="en-US" sz="4000" dirty="0" smtClean="0">
                <a:solidFill>
                  <a:srgbClr val="C00000"/>
                </a:solidFill>
                <a:cs typeface="Arial" charset="0"/>
              </a:rPr>
              <a:t>CAL Case Processing Matrix</a:t>
            </a:r>
          </a:p>
        </p:txBody>
      </p:sp>
      <p:sp>
        <p:nvSpPr>
          <p:cNvPr id="9" name="Text Placeholder 2"/>
          <p:cNvSpPr txBox="1">
            <a:spLocks/>
          </p:cNvSpPr>
          <p:nvPr/>
        </p:nvSpPr>
        <p:spPr>
          <a:xfrm>
            <a:off x="6248400" y="1905000"/>
            <a:ext cx="2551113" cy="4038600"/>
          </a:xfrm>
          <a:prstGeom prst="rect">
            <a:avLst/>
          </a:prstGeom>
        </p:spPr>
        <p:txBody>
          <a:bodyPr/>
          <a:lstStyle/>
          <a:p>
            <a:pPr>
              <a:spcBef>
                <a:spcPct val="20000"/>
              </a:spcBef>
              <a:defRPr/>
            </a:pPr>
            <a:r>
              <a:rPr lang="en-US" sz="1400" dirty="0">
                <a:latin typeface="+mn-lt"/>
                <a:cs typeface="Arial" pitchFamily="34" charset="0"/>
              </a:rPr>
              <a:t>The impairment summaries are available to adjudicators at all levels  (initial – appeals)</a:t>
            </a:r>
          </a:p>
          <a:p>
            <a:pPr marL="342900" indent="-342900">
              <a:spcBef>
                <a:spcPct val="20000"/>
              </a:spcBef>
              <a:defRPr/>
            </a:pPr>
            <a:endParaRPr lang="en-US" sz="1400" dirty="0">
              <a:latin typeface="+mn-lt"/>
              <a:cs typeface="Arial" pitchFamily="34" charset="0"/>
            </a:endParaRPr>
          </a:p>
          <a:p>
            <a:pPr>
              <a:spcBef>
                <a:spcPct val="20000"/>
              </a:spcBef>
              <a:defRPr/>
            </a:pPr>
            <a:r>
              <a:rPr lang="en-US" sz="1400" dirty="0">
                <a:latin typeface="+mn-lt"/>
                <a:cs typeface="Arial" pitchFamily="34" charset="0"/>
              </a:rPr>
              <a:t>CALS may be manually added/removed at all adjudicative </a:t>
            </a:r>
            <a:r>
              <a:rPr lang="en-US" sz="1400" dirty="0" smtClean="0">
                <a:latin typeface="+mn-lt"/>
                <a:cs typeface="Arial" pitchFamily="34" charset="0"/>
              </a:rPr>
              <a:t>levels</a:t>
            </a:r>
          </a:p>
          <a:p>
            <a:pPr>
              <a:spcBef>
                <a:spcPct val="20000"/>
              </a:spcBef>
              <a:defRPr/>
            </a:pPr>
            <a:endParaRPr lang="en-US" sz="1400" dirty="0" smtClean="0">
              <a:latin typeface="+mn-lt"/>
              <a:cs typeface="Arial" pitchFamily="34" charset="0"/>
            </a:endParaRPr>
          </a:p>
          <a:p>
            <a:pPr>
              <a:spcBef>
                <a:spcPct val="20000"/>
              </a:spcBef>
              <a:defRPr/>
            </a:pPr>
            <a:r>
              <a:rPr lang="en-US" sz="1400" dirty="0" smtClean="0">
                <a:latin typeface="+mn-lt"/>
                <a:cs typeface="Arial" pitchFamily="34" charset="0"/>
              </a:rPr>
              <a:t>We apply the same standard of disability to all claims, including claims identified for the CAL process.</a:t>
            </a:r>
          </a:p>
          <a:p>
            <a:pPr>
              <a:spcBef>
                <a:spcPct val="20000"/>
              </a:spcBef>
              <a:defRPr/>
            </a:pPr>
            <a:endParaRPr lang="en-US" sz="1400" dirty="0" smtClean="0">
              <a:latin typeface="+mn-lt"/>
              <a:cs typeface="Arial" pitchFamily="34" charset="0"/>
            </a:endParaRPr>
          </a:p>
          <a:p>
            <a:pPr>
              <a:spcBef>
                <a:spcPct val="20000"/>
              </a:spcBef>
              <a:defRPr/>
            </a:pPr>
            <a:endParaRPr lang="en-US" sz="1400" dirty="0">
              <a:latin typeface="+mn-lt"/>
              <a:cs typeface="Arial" pitchFamily="34" charset="0"/>
            </a:endParaRPr>
          </a:p>
        </p:txBody>
      </p:sp>
      <p:sp>
        <p:nvSpPr>
          <p:cNvPr id="6" name="Rectangle 5"/>
          <p:cNvSpPr/>
          <p:nvPr/>
        </p:nvSpPr>
        <p:spPr>
          <a:xfrm>
            <a:off x="2286000" y="2967335"/>
            <a:ext cx="4572000" cy="369332"/>
          </a:xfrm>
          <a:prstGeom prst="rect">
            <a:avLst/>
          </a:prstGeom>
        </p:spPr>
        <p:txBody>
          <a:bodyPr>
            <a:spAutoFit/>
          </a:bodyPr>
          <a:lstStyle/>
          <a:p>
            <a:pPr>
              <a:spcBef>
                <a:spcPct val="20000"/>
              </a:spcBef>
              <a:defRPr/>
            </a:pPr>
            <a:endParaRPr lang="en-US" dirty="0" smtClean="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05800" cy="5029200"/>
          </a:xfrm>
        </p:spPr>
        <p:txBody>
          <a:bodyPr>
            <a:normAutofit/>
          </a:bodyPr>
          <a:lstStyle/>
          <a:p>
            <a:pPr marL="393192" lvl="1" indent="0">
              <a:buNone/>
            </a:pPr>
            <a:endParaRPr lang="en-US" sz="2800" dirty="0" smtClean="0"/>
          </a:p>
          <a:p>
            <a:pPr lvl="1">
              <a:buFont typeface="Wingdings" pitchFamily="2" charset="2"/>
              <a:buChar char="§"/>
            </a:pPr>
            <a:r>
              <a:rPr lang="en-US" sz="2800" dirty="0" smtClean="0"/>
              <a:t>Added Congenital </a:t>
            </a:r>
            <a:r>
              <a:rPr lang="en-US" sz="2800" dirty="0" err="1" smtClean="0"/>
              <a:t>Myotonic</a:t>
            </a:r>
            <a:r>
              <a:rPr lang="en-US" sz="2800" dirty="0" smtClean="0"/>
              <a:t> Dystrophy to the CAL list on September 16, 2017</a:t>
            </a:r>
          </a:p>
          <a:p>
            <a:pPr lvl="1">
              <a:buFont typeface="Wingdings" pitchFamily="2" charset="2"/>
              <a:buChar char="§"/>
            </a:pPr>
            <a:endParaRPr lang="en-US" sz="2800" dirty="0" smtClean="0"/>
          </a:p>
          <a:p>
            <a:pPr lvl="1">
              <a:buFont typeface="Wingdings" pitchFamily="2" charset="2"/>
              <a:buChar char="§"/>
            </a:pPr>
            <a:r>
              <a:rPr lang="en-US" sz="2800" dirty="0" smtClean="0"/>
              <a:t>Impairment Summary Available to Adjudicators for Making a Quicker Disability Determination</a:t>
            </a:r>
          </a:p>
          <a:p>
            <a:pPr marL="393192" lvl="1" indent="0">
              <a:buNone/>
            </a:pPr>
            <a:endParaRPr lang="en-US" sz="2800" dirty="0" smtClean="0"/>
          </a:p>
          <a:p>
            <a:pPr lvl="1">
              <a:buFont typeface="Wingdings" pitchFamily="2" charset="2"/>
              <a:buChar char="§"/>
            </a:pPr>
            <a:r>
              <a:rPr lang="en-US" sz="2800" dirty="0" smtClean="0"/>
              <a:t>Majority of the CAL Congenital </a:t>
            </a:r>
            <a:r>
              <a:rPr lang="en-US" sz="2800" dirty="0" err="1" smtClean="0"/>
              <a:t>Myotonic</a:t>
            </a:r>
            <a:r>
              <a:rPr lang="en-US" sz="2800" dirty="0" smtClean="0"/>
              <a:t> Dystrophy cases are allowances</a:t>
            </a:r>
          </a:p>
          <a:p>
            <a:pPr lvl="1">
              <a:buFont typeface="Wingdings" pitchFamily="2" charset="2"/>
              <a:buChar char="§"/>
            </a:pPr>
            <a:endParaRPr lang="en-US" sz="3000" dirty="0" smtClean="0"/>
          </a:p>
          <a:p>
            <a:pPr lvl="1">
              <a:buFont typeface="Wingdings" pitchFamily="2" charset="2"/>
              <a:buChar char="§"/>
            </a:pPr>
            <a:endParaRPr lang="en-US" sz="3000" dirty="0" smtClean="0"/>
          </a:p>
          <a:p>
            <a:endParaRPr lang="en-US" dirty="0" smtClean="0"/>
          </a:p>
          <a:p>
            <a:pPr lvl="1">
              <a:buNone/>
            </a:pPr>
            <a:endParaRPr lang="en-US" dirty="0" smtClean="0"/>
          </a:p>
        </p:txBody>
      </p:sp>
      <p:sp>
        <p:nvSpPr>
          <p:cNvPr id="2" name="Title 1"/>
          <p:cNvSpPr>
            <a:spLocks noGrp="1"/>
          </p:cNvSpPr>
          <p:nvPr>
            <p:ph type="title"/>
          </p:nvPr>
        </p:nvSpPr>
        <p:spPr>
          <a:xfrm>
            <a:off x="457200" y="152400"/>
            <a:ext cx="8229600" cy="1143000"/>
          </a:xfrm>
        </p:spPr>
        <p:txBody>
          <a:bodyPr>
            <a:noAutofit/>
          </a:bodyPr>
          <a:lstStyle/>
          <a:p>
            <a:pPr algn="ctr"/>
            <a:r>
              <a:rPr lang="en-US" sz="4000" dirty="0" smtClean="0">
                <a:solidFill>
                  <a:srgbClr val="C00000"/>
                </a:solidFill>
              </a:rPr>
              <a:t>Congenital </a:t>
            </a:r>
            <a:r>
              <a:rPr lang="en-US" sz="4000" dirty="0" err="1" smtClean="0">
                <a:solidFill>
                  <a:srgbClr val="C00000"/>
                </a:solidFill>
              </a:rPr>
              <a:t>Myotonic</a:t>
            </a:r>
            <a:r>
              <a:rPr lang="en-US" sz="4000" dirty="0" smtClean="0">
                <a:solidFill>
                  <a:srgbClr val="C00000"/>
                </a:solidFill>
              </a:rPr>
              <a:t> Dystrophy</a:t>
            </a:r>
            <a:endParaRPr lang="en-US" sz="4000" dirty="0">
              <a:solidFill>
                <a:srgbClr val="C00000"/>
              </a:solidFill>
            </a:endParaRPr>
          </a:p>
        </p:txBody>
      </p:sp>
    </p:spTree>
    <p:extLst>
      <p:ext uri="{BB962C8B-B14F-4D97-AF65-F5344CB8AC3E}">
        <p14:creationId xmlns:p14="http://schemas.microsoft.com/office/powerpoint/2010/main" val="21505950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6"/>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solidFill>
                <a:schemeClr val="tx1">
                  <a:tint val="75000"/>
                </a:schemeClr>
              </a:solidFill>
            </a:endParaRPr>
          </a:p>
        </p:txBody>
      </p:sp>
      <p:sp>
        <p:nvSpPr>
          <p:cNvPr id="14339" name="Title 2"/>
          <p:cNvSpPr>
            <a:spLocks noGrp="1"/>
          </p:cNvSpPr>
          <p:nvPr>
            <p:ph type="title"/>
          </p:nvPr>
        </p:nvSpPr>
        <p:spPr>
          <a:xfrm>
            <a:off x="685800" y="228600"/>
            <a:ext cx="8229600" cy="1143000"/>
          </a:xfrm>
        </p:spPr>
        <p:txBody>
          <a:bodyPr>
            <a:noAutofit/>
          </a:bodyPr>
          <a:lstStyle/>
          <a:p>
            <a:pPr algn="ctr" fontAlgn="auto">
              <a:spcAft>
                <a:spcPts val="0"/>
              </a:spcAft>
              <a:defRPr/>
            </a:pPr>
            <a:r>
              <a:rPr lang="en-US" sz="4000" dirty="0" smtClean="0">
                <a:solidFill>
                  <a:srgbClr val="C00000"/>
                </a:solidFill>
                <a:cs typeface="Arial" charset="0"/>
              </a:rPr>
              <a:t>Compassionate Allowances Impairment Summary </a:t>
            </a:r>
          </a:p>
        </p:txBody>
      </p:sp>
      <p:graphicFrame>
        <p:nvGraphicFramePr>
          <p:cNvPr id="8" name="Table 7"/>
          <p:cNvGraphicFramePr>
            <a:graphicFrameLocks noGrp="1"/>
          </p:cNvGraphicFramePr>
          <p:nvPr>
            <p:extLst>
              <p:ext uri="{D42A27DB-BD31-4B8C-83A1-F6EECF244321}">
                <p14:modId xmlns:p14="http://schemas.microsoft.com/office/powerpoint/2010/main" val="525906572"/>
              </p:ext>
            </p:extLst>
          </p:nvPr>
        </p:nvGraphicFramePr>
        <p:xfrm>
          <a:off x="228600" y="1524001"/>
          <a:ext cx="8610600" cy="5051742"/>
        </p:xfrm>
        <a:graphic>
          <a:graphicData uri="http://schemas.openxmlformats.org/drawingml/2006/table">
            <a:tbl>
              <a:tblPr/>
              <a:tblGrid>
                <a:gridCol w="990601"/>
                <a:gridCol w="7619999"/>
              </a:tblGrid>
              <a:tr h="208075">
                <a:tc gridSpan="2">
                  <a:txBody>
                    <a:bodyPr/>
                    <a:lstStyle/>
                    <a:p>
                      <a:pPr algn="ctr"/>
                      <a:r>
                        <a:rPr lang="en-US" sz="1100" b="1" dirty="0" smtClean="0">
                          <a:latin typeface="Arial" pitchFamily="34" charset="0"/>
                          <a:cs typeface="Arial" pitchFamily="34" charset="0"/>
                        </a:rPr>
                        <a:t>CONGENITAL MYOTONIC DYSTROPHY</a:t>
                      </a:r>
                      <a:endParaRPr lang="en-US" sz="1100" b="1" dirty="0">
                        <a:latin typeface="Arial" pitchFamily="34" charset="0"/>
                        <a:cs typeface="Arial" pitchFamily="34" charset="0"/>
                      </a:endParaRPr>
                    </a:p>
                  </a:txBody>
                  <a:tcPr marL="17293" marR="17293" marT="8646" marB="8646" anchor="ctr">
                    <a:lnL>
                      <a:noFill/>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CCFFFF"/>
                    </a:solidFill>
                  </a:tcPr>
                </a:tc>
                <a:tc hMerge="1">
                  <a:txBody>
                    <a:bodyPr/>
                    <a:lstStyle/>
                    <a:p>
                      <a:endParaRPr lang="en-US"/>
                    </a:p>
                  </a:txBody>
                  <a:tcPr/>
                </a:tc>
              </a:tr>
              <a:tr h="439324">
                <a:tc>
                  <a:txBody>
                    <a:bodyPr/>
                    <a:lstStyle/>
                    <a:p>
                      <a:pPr algn="l"/>
                      <a:r>
                        <a:rPr lang="en-US" sz="900" b="1" dirty="0">
                          <a:solidFill>
                            <a:srgbClr val="000080"/>
                          </a:solidFill>
                          <a:latin typeface="Arial" pitchFamily="34" charset="0"/>
                          <a:cs typeface="Arial" pitchFamily="34" charset="0"/>
                        </a:rPr>
                        <a:t>ALTERNATE NAMES</a:t>
                      </a:r>
                      <a:endParaRPr lang="en-US" sz="900" dirty="0">
                        <a:solidFill>
                          <a:srgbClr val="000080"/>
                        </a:solidFill>
                        <a:latin typeface="Arial" pitchFamily="34" charset="0"/>
                        <a:cs typeface="Arial" pitchFamily="34" charset="0"/>
                      </a:endParaRPr>
                    </a:p>
                  </a:txBody>
                  <a:tcPr marL="12609" marR="17293" marT="8646" marB="8646" anchor="ctr">
                    <a:lnL>
                      <a:noFill/>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tcPr>
                </a:tc>
                <a:tc>
                  <a:txBody>
                    <a:bodyPr/>
                    <a:lstStyle/>
                    <a:p>
                      <a:r>
                        <a:rPr kumimoji="0" lang="en-US" sz="1400" kern="1200" dirty="0" err="1" smtClean="0">
                          <a:solidFill>
                            <a:schemeClr val="tx1"/>
                          </a:solidFill>
                          <a:effectLst/>
                          <a:latin typeface="+mn-lt"/>
                          <a:ea typeface="+mn-ea"/>
                          <a:cs typeface="+mn-cs"/>
                        </a:rPr>
                        <a:t>Steinert’s</a:t>
                      </a:r>
                      <a:r>
                        <a:rPr kumimoji="0" lang="en-US" sz="1400" kern="1200" dirty="0" smtClean="0">
                          <a:solidFill>
                            <a:schemeClr val="tx1"/>
                          </a:solidFill>
                          <a:effectLst/>
                          <a:latin typeface="+mn-lt"/>
                          <a:ea typeface="+mn-ea"/>
                          <a:cs typeface="+mn-cs"/>
                        </a:rPr>
                        <a:t> Disease</a:t>
                      </a:r>
                      <a:endParaRPr lang="en-US" sz="1400" dirty="0">
                        <a:latin typeface="Arial" pitchFamily="34" charset="0"/>
                        <a:cs typeface="Arial" pitchFamily="34" charset="0"/>
                      </a:endParaRPr>
                    </a:p>
                  </a:txBody>
                  <a:tcPr marL="17293" marR="17293" marT="8646" marB="8646" anchor="ctr">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tcPr>
                </a:tc>
              </a:tr>
              <a:tr h="2253451">
                <a:tc>
                  <a:txBody>
                    <a:bodyPr/>
                    <a:lstStyle/>
                    <a:p>
                      <a:pPr algn="l"/>
                      <a:r>
                        <a:rPr lang="en-US" sz="900" b="1" dirty="0">
                          <a:solidFill>
                            <a:srgbClr val="000080"/>
                          </a:solidFill>
                          <a:latin typeface="Arial" pitchFamily="34" charset="0"/>
                          <a:cs typeface="Arial" pitchFamily="34" charset="0"/>
                        </a:rPr>
                        <a:t>DESCRIPTION </a:t>
                      </a:r>
                      <a:endParaRPr lang="en-US" sz="900" dirty="0">
                        <a:solidFill>
                          <a:srgbClr val="000080"/>
                        </a:solidFill>
                        <a:latin typeface="Arial" pitchFamily="34" charset="0"/>
                        <a:cs typeface="Arial" pitchFamily="34" charset="0"/>
                      </a:endParaRPr>
                    </a:p>
                  </a:txBody>
                  <a:tcPr marL="12609" marR="17293" marT="8646" marB="8646" anchor="ctr">
                    <a:lnL>
                      <a:noFill/>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tcPr>
                </a:tc>
                <a:tc>
                  <a:txBody>
                    <a:bodyPr/>
                    <a:lstStyle/>
                    <a:p>
                      <a:r>
                        <a:rPr kumimoji="0" lang="en-US" sz="1400" kern="1200" dirty="0" err="1" smtClean="0">
                          <a:solidFill>
                            <a:schemeClr val="tx1"/>
                          </a:solidFill>
                          <a:effectLst/>
                          <a:latin typeface="+mn-lt"/>
                          <a:ea typeface="+mn-ea"/>
                          <a:cs typeface="+mn-cs"/>
                        </a:rPr>
                        <a:t>Myotonic</a:t>
                      </a:r>
                      <a:r>
                        <a:rPr kumimoji="0" lang="en-US" sz="1400" kern="1200" dirty="0" smtClean="0">
                          <a:solidFill>
                            <a:schemeClr val="tx1"/>
                          </a:solidFill>
                          <a:effectLst/>
                          <a:latin typeface="+mn-lt"/>
                          <a:ea typeface="+mn-ea"/>
                          <a:cs typeface="+mn-cs"/>
                        </a:rPr>
                        <a:t> dystrophy is a rare, inherited neurological disorder caused by a mutation of the DMPK gene. The disease is characterized by the repeating CTG nucleotide bases in DNA. </a:t>
                      </a:r>
                      <a:r>
                        <a:rPr kumimoji="0" lang="en-US" sz="1400" b="1" kern="1200" dirty="0" smtClean="0">
                          <a:solidFill>
                            <a:schemeClr val="tx1"/>
                          </a:solidFill>
                          <a:effectLst/>
                          <a:latin typeface="+mn-lt"/>
                          <a:ea typeface="+mn-ea"/>
                          <a:cs typeface="+mn-cs"/>
                        </a:rPr>
                        <a:t>Congenital </a:t>
                      </a:r>
                      <a:r>
                        <a:rPr kumimoji="0" lang="en-US" sz="1400" b="1" kern="1200" dirty="0" err="1" smtClean="0">
                          <a:solidFill>
                            <a:schemeClr val="tx1"/>
                          </a:solidFill>
                          <a:effectLst/>
                          <a:latin typeface="+mn-lt"/>
                          <a:ea typeface="+mn-ea"/>
                          <a:cs typeface="+mn-cs"/>
                        </a:rPr>
                        <a:t>Myotonic</a:t>
                      </a:r>
                      <a:r>
                        <a:rPr kumimoji="0" lang="en-US" sz="1400" b="1" kern="1200" dirty="0" smtClean="0">
                          <a:solidFill>
                            <a:schemeClr val="tx1"/>
                          </a:solidFill>
                          <a:effectLst/>
                          <a:latin typeface="+mn-lt"/>
                          <a:ea typeface="+mn-ea"/>
                          <a:cs typeface="+mn-cs"/>
                        </a:rPr>
                        <a:t> Dystrophy</a:t>
                      </a:r>
                      <a:r>
                        <a:rPr kumimoji="0" lang="en-US" sz="1400" kern="1200" dirty="0" smtClean="0">
                          <a:solidFill>
                            <a:schemeClr val="tx1"/>
                          </a:solidFill>
                          <a:effectLst/>
                          <a:latin typeface="+mn-lt"/>
                          <a:ea typeface="+mn-ea"/>
                          <a:cs typeface="+mn-cs"/>
                        </a:rPr>
                        <a:t> (type 1) is the most severe form, with signs and symptoms apparent after </a:t>
                      </a:r>
                      <a:r>
                        <a:rPr kumimoji="0" lang="en-US" sz="1400" kern="1200" dirty="0" err="1" smtClean="0">
                          <a:solidFill>
                            <a:schemeClr val="tx1"/>
                          </a:solidFill>
                          <a:effectLst/>
                          <a:latin typeface="+mn-lt"/>
                          <a:ea typeface="+mn-ea"/>
                          <a:cs typeface="+mn-cs"/>
                        </a:rPr>
                        <a:t>birth.These</a:t>
                      </a:r>
                      <a:r>
                        <a:rPr kumimoji="0" lang="en-US" sz="1400" kern="1200" dirty="0" smtClean="0">
                          <a:solidFill>
                            <a:schemeClr val="tx1"/>
                          </a:solidFill>
                          <a:effectLst/>
                          <a:latin typeface="+mn-lt"/>
                          <a:ea typeface="+mn-ea"/>
                          <a:cs typeface="+mn-cs"/>
                        </a:rPr>
                        <a:t> can include severe muscle weakness resulting in respiratory insufficiency, dysphagia leading to aspiration pneumonia, cardiomyopathy, and failure to thrive. Developmental delays are common. Later complications may include excessive daytime sleepiness, intellectual disability, autism, and ADHD. If the child survives to adulthood, he/she will start to take on the symptoms commonly seen in adult </a:t>
                      </a:r>
                      <a:r>
                        <a:rPr kumimoji="0" lang="en-US" sz="1400" kern="1200" dirty="0" err="1" smtClean="0">
                          <a:solidFill>
                            <a:schemeClr val="tx1"/>
                          </a:solidFill>
                          <a:effectLst/>
                          <a:latin typeface="+mn-lt"/>
                          <a:ea typeface="+mn-ea"/>
                          <a:cs typeface="+mn-cs"/>
                        </a:rPr>
                        <a:t>myotonic</a:t>
                      </a:r>
                      <a:r>
                        <a:rPr kumimoji="0" lang="en-US" sz="1400" kern="1200" dirty="0" smtClean="0">
                          <a:solidFill>
                            <a:schemeClr val="tx1"/>
                          </a:solidFill>
                          <a:effectLst/>
                          <a:latin typeface="+mn-lt"/>
                          <a:ea typeface="+mn-ea"/>
                          <a:cs typeface="+mn-cs"/>
                        </a:rPr>
                        <a:t> dystrophy type 1 as well.</a:t>
                      </a:r>
                      <a:endParaRPr lang="en-US" sz="1400" dirty="0"/>
                    </a:p>
                  </a:txBody>
                  <a:tcPr marL="17293" marR="17293" marT="8646" marB="8646" anchor="ctr">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tcPr>
                </a:tc>
              </a:tr>
              <a:tr h="1983092">
                <a:tc>
                  <a:txBody>
                    <a:bodyPr/>
                    <a:lstStyle/>
                    <a:p>
                      <a:pPr algn="l"/>
                      <a:r>
                        <a:rPr lang="en-US" sz="900" b="1" dirty="0">
                          <a:solidFill>
                            <a:srgbClr val="000080"/>
                          </a:solidFill>
                          <a:latin typeface="Arial" pitchFamily="34" charset="0"/>
                          <a:cs typeface="Arial" pitchFamily="34" charset="0"/>
                        </a:rPr>
                        <a:t>DIAGNOSTIC TESTING, PHYSICAL FINDINGS, AND ICD-9-CM CODING </a:t>
                      </a:r>
                      <a:endParaRPr lang="en-US" sz="900" dirty="0">
                        <a:solidFill>
                          <a:srgbClr val="000080"/>
                        </a:solidFill>
                        <a:latin typeface="Arial" pitchFamily="34" charset="0"/>
                        <a:cs typeface="Arial" pitchFamily="34" charset="0"/>
                      </a:endParaRPr>
                    </a:p>
                  </a:txBody>
                  <a:tcPr marL="12609" marR="17293" marT="8646" marB="8646" anchor="ctr">
                    <a:lnL>
                      <a:noFill/>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a:noFill/>
                    </a:lnB>
                  </a:tcPr>
                </a:tc>
                <a:tc>
                  <a:txBody>
                    <a:bodyPr/>
                    <a:lstStyle/>
                    <a:p>
                      <a:r>
                        <a:rPr kumimoji="0" lang="en-US" sz="1400" b="1" kern="1200" dirty="0" smtClean="0">
                          <a:solidFill>
                            <a:schemeClr val="tx1"/>
                          </a:solidFill>
                          <a:effectLst/>
                          <a:latin typeface="+mn-lt"/>
                          <a:ea typeface="+mn-ea"/>
                          <a:cs typeface="+mn-cs"/>
                        </a:rPr>
                        <a:t>Diagnostic testing</a:t>
                      </a:r>
                      <a:r>
                        <a:rPr kumimoji="0" lang="en-US" sz="1400" kern="1200" dirty="0" smtClean="0">
                          <a:solidFill>
                            <a:schemeClr val="tx1"/>
                          </a:solidFill>
                          <a:effectLst/>
                          <a:latin typeface="+mn-lt"/>
                          <a:ea typeface="+mn-ea"/>
                          <a:cs typeface="+mn-cs"/>
                        </a:rPr>
                        <a:t>: Congenital </a:t>
                      </a:r>
                      <a:r>
                        <a:rPr kumimoji="0" lang="en-US" sz="1400" kern="1200" dirty="0" err="1" smtClean="0">
                          <a:solidFill>
                            <a:schemeClr val="tx1"/>
                          </a:solidFill>
                          <a:effectLst/>
                          <a:latin typeface="+mn-lt"/>
                          <a:ea typeface="+mn-ea"/>
                          <a:cs typeface="+mn-cs"/>
                        </a:rPr>
                        <a:t>myotonic</a:t>
                      </a:r>
                      <a:r>
                        <a:rPr kumimoji="0" lang="en-US" sz="1400" kern="1200" dirty="0" smtClean="0">
                          <a:solidFill>
                            <a:schemeClr val="tx1"/>
                          </a:solidFill>
                          <a:effectLst/>
                          <a:latin typeface="+mn-lt"/>
                          <a:ea typeface="+mn-ea"/>
                          <a:cs typeface="+mn-cs"/>
                        </a:rPr>
                        <a:t> dystrophy is difficult to recognize because there can be multiple causes of weakness and </a:t>
                      </a:r>
                      <a:r>
                        <a:rPr kumimoji="0" lang="en-US" sz="1400" kern="1200" dirty="0" err="1" smtClean="0">
                          <a:solidFill>
                            <a:schemeClr val="tx1"/>
                          </a:solidFill>
                          <a:effectLst/>
                          <a:latin typeface="+mn-lt"/>
                          <a:ea typeface="+mn-ea"/>
                          <a:cs typeface="+mn-cs"/>
                        </a:rPr>
                        <a:t>hypotonia</a:t>
                      </a:r>
                      <a:r>
                        <a:rPr kumimoji="0" lang="en-US" sz="1400" kern="1200" dirty="0" smtClean="0">
                          <a:solidFill>
                            <a:schemeClr val="tx1"/>
                          </a:solidFill>
                          <a:effectLst/>
                          <a:latin typeface="+mn-lt"/>
                          <a:ea typeface="+mn-ea"/>
                          <a:cs typeface="+mn-cs"/>
                        </a:rPr>
                        <a:t> in newborns. The diagnosis can be confirmed through molecular genetic testing. Other means of diagnosis are electromyography (EMG), muscle biopsy, and sometimes-elevated serum CK concentration. </a:t>
                      </a:r>
                    </a:p>
                    <a:p>
                      <a:r>
                        <a:rPr kumimoji="0" lang="en-US" sz="1400" b="1" kern="1200" dirty="0" smtClean="0">
                          <a:solidFill>
                            <a:schemeClr val="tx1"/>
                          </a:solidFill>
                          <a:effectLst/>
                          <a:latin typeface="+mn-lt"/>
                          <a:ea typeface="+mn-ea"/>
                          <a:cs typeface="+mn-cs"/>
                        </a:rPr>
                        <a:t>Physical findings</a:t>
                      </a:r>
                      <a:r>
                        <a:rPr kumimoji="0" lang="en-US" sz="1400" kern="1200" dirty="0" smtClean="0">
                          <a:solidFill>
                            <a:schemeClr val="tx1"/>
                          </a:solidFill>
                          <a:effectLst/>
                          <a:latin typeface="+mn-lt"/>
                          <a:ea typeface="+mn-ea"/>
                          <a:cs typeface="+mn-cs"/>
                        </a:rPr>
                        <a:t>: Physical examination shows general muscle weakness, especially of the face and throat muscles, dyspnea, dysphagia, ineffective nursing due to weak suck, slurred speech, extremity contractures, and developmental delays.</a:t>
                      </a:r>
                    </a:p>
                    <a:p>
                      <a:r>
                        <a:rPr kumimoji="0" lang="en-US" sz="1400" kern="1200" dirty="0" smtClean="0">
                          <a:solidFill>
                            <a:schemeClr val="tx1"/>
                          </a:solidFill>
                          <a:effectLst/>
                          <a:latin typeface="+mn-lt"/>
                          <a:ea typeface="+mn-ea"/>
                          <a:cs typeface="+mn-cs"/>
                        </a:rPr>
                        <a:t>                    </a:t>
                      </a:r>
                      <a:r>
                        <a:rPr kumimoji="0" lang="en-US" sz="1400" b="1" kern="1200" dirty="0" smtClean="0">
                          <a:solidFill>
                            <a:srgbClr val="FF0000"/>
                          </a:solidFill>
                          <a:effectLst/>
                          <a:latin typeface="+mn-lt"/>
                          <a:ea typeface="+mn-ea"/>
                          <a:cs typeface="+mn-cs"/>
                        </a:rPr>
                        <a:t>https://secure.ssa.gov/apps10/poms.nsf/lnx/0423022143</a:t>
                      </a:r>
                    </a:p>
                    <a:p>
                      <a:r>
                        <a:rPr kumimoji="0" lang="en-US" sz="1400" kern="1200" dirty="0" smtClean="0">
                          <a:solidFill>
                            <a:schemeClr val="tx1"/>
                          </a:solidFill>
                          <a:effectLst/>
                          <a:latin typeface="+mn-lt"/>
                          <a:ea typeface="+mn-ea"/>
                          <a:cs typeface="+mn-cs"/>
                        </a:rPr>
                        <a:t>I</a:t>
                      </a:r>
                      <a:endParaRPr lang="en-US" sz="1400" dirty="0">
                        <a:latin typeface="Arial" pitchFamily="34" charset="0"/>
                        <a:cs typeface="Arial" pitchFamily="34" charset="0"/>
                      </a:endParaRPr>
                    </a:p>
                  </a:txBody>
                  <a:tcPr marL="17293" marR="17293" marT="8646" marB="8646" anchor="ctr">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501658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687" y="73152"/>
            <a:ext cx="8400288" cy="688848"/>
          </a:xfrm>
        </p:spPr>
        <p:txBody>
          <a:bodyPr>
            <a:noAutofit/>
          </a:bodyPr>
          <a:lstStyle/>
          <a:p>
            <a:pPr algn="ctr"/>
            <a:r>
              <a:rPr lang="en-US" sz="3200" dirty="0" smtClean="0">
                <a:solidFill>
                  <a:srgbClr val="FF0000"/>
                </a:solidFill>
              </a:rPr>
              <a:t>CAL </a:t>
            </a:r>
            <a:r>
              <a:rPr lang="en-US" sz="3200" dirty="0">
                <a:solidFill>
                  <a:srgbClr val="FF0000"/>
                </a:solidFill>
              </a:rPr>
              <a:t>Conditions</a:t>
            </a:r>
            <a:endParaRPr lang="en-US" sz="3500" dirty="0">
              <a:solidFill>
                <a:srgbClr val="FF0000"/>
              </a:solidFill>
            </a:endParaRPr>
          </a:p>
        </p:txBody>
      </p:sp>
      <p:sp>
        <p:nvSpPr>
          <p:cNvPr id="6" name="Content Placeholder 1"/>
          <p:cNvSpPr txBox="1">
            <a:spLocks/>
          </p:cNvSpPr>
          <p:nvPr/>
        </p:nvSpPr>
        <p:spPr bwMode="auto">
          <a:xfrm>
            <a:off x="914400" y="762000"/>
            <a:ext cx="8001000" cy="5413248"/>
          </a:xfrm>
          <a:prstGeom prst="rect">
            <a:avLst/>
          </a:prstGeom>
          <a:noFill/>
          <a:ln w="9525">
            <a:noFill/>
            <a:miter lim="800000"/>
            <a:headEnd/>
            <a:tailEnd/>
          </a:ln>
        </p:spPr>
        <p:txBody>
          <a:bodyPr numCol="2"/>
          <a:lstStyle/>
          <a:p>
            <a:pPr marL="82550">
              <a:spcBef>
                <a:spcPts val="200"/>
              </a:spcBef>
              <a:buClr>
                <a:schemeClr val="accent1"/>
              </a:buClr>
              <a:buSzPct val="80000"/>
              <a:defRPr/>
            </a:pPr>
            <a:endParaRPr lang="en-US" sz="1000" dirty="0">
              <a:latin typeface="+mn-lt"/>
              <a:cs typeface="+mn-cs"/>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662678147"/>
              </p:ext>
            </p:extLst>
          </p:nvPr>
        </p:nvGraphicFramePr>
        <p:xfrm>
          <a:off x="543687" y="609600"/>
          <a:ext cx="7609713" cy="5880415"/>
        </p:xfrm>
        <a:graphic>
          <a:graphicData uri="http://schemas.openxmlformats.org/presentationml/2006/ole">
            <mc:AlternateContent xmlns:mc="http://schemas.openxmlformats.org/markup-compatibility/2006">
              <mc:Choice xmlns:v="urn:schemas-microsoft-com:vml" Requires="v">
                <p:oleObj spid="_x0000_s1033" name="Acrobat Document" r:id="rId4" imgW="6034986" imgH="4663440" progId="AcroExch.Document.11">
                  <p:embed/>
                </p:oleObj>
              </mc:Choice>
              <mc:Fallback>
                <p:oleObj name="Acrobat Document" r:id="rId4" imgW="6034986" imgH="4663440" progId="AcroExch.Document.11">
                  <p:embed/>
                  <p:pic>
                    <p:nvPicPr>
                      <p:cNvPr id="0" name=""/>
                      <p:cNvPicPr/>
                      <p:nvPr/>
                    </p:nvPicPr>
                    <p:blipFill>
                      <a:blip r:embed="rId5"/>
                      <a:stretch>
                        <a:fillRect/>
                      </a:stretch>
                    </p:blipFill>
                    <p:spPr>
                      <a:xfrm>
                        <a:off x="543687" y="609600"/>
                        <a:ext cx="7609713" cy="5880415"/>
                      </a:xfrm>
                      <a:prstGeom prst="rect">
                        <a:avLst/>
                      </a:prstGeom>
                    </p:spPr>
                  </p:pic>
                </p:oleObj>
              </mc:Fallback>
            </mc:AlternateContent>
          </a:graphicData>
        </a:graphic>
      </p:graphicFrame>
    </p:spTree>
    <p:extLst>
      <p:ext uri="{BB962C8B-B14F-4D97-AF65-F5344CB8AC3E}">
        <p14:creationId xmlns:p14="http://schemas.microsoft.com/office/powerpoint/2010/main" val="15792734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12" y="47625"/>
            <a:ext cx="8400288" cy="765048"/>
          </a:xfrm>
        </p:spPr>
        <p:txBody>
          <a:bodyPr>
            <a:noAutofit/>
          </a:bodyPr>
          <a:lstStyle/>
          <a:p>
            <a:pPr algn="ctr"/>
            <a:r>
              <a:rPr lang="en-US" sz="3200" dirty="0" smtClean="0">
                <a:solidFill>
                  <a:srgbClr val="FF0000"/>
                </a:solidFill>
              </a:rPr>
              <a:t>CAL </a:t>
            </a:r>
            <a:r>
              <a:rPr lang="en-US" sz="3200" dirty="0">
                <a:solidFill>
                  <a:srgbClr val="FF0000"/>
                </a:solidFill>
              </a:rPr>
              <a:t>Conditions</a:t>
            </a:r>
            <a:endParaRPr lang="en-US" sz="3500" dirty="0">
              <a:solidFill>
                <a:srgbClr val="FF0000"/>
              </a:solidFill>
            </a:endParaRPr>
          </a:p>
        </p:txBody>
      </p:sp>
      <p:sp>
        <p:nvSpPr>
          <p:cNvPr id="6" name="Content Placeholder 1"/>
          <p:cNvSpPr txBox="1">
            <a:spLocks/>
          </p:cNvSpPr>
          <p:nvPr/>
        </p:nvSpPr>
        <p:spPr bwMode="auto">
          <a:xfrm>
            <a:off x="914400" y="609600"/>
            <a:ext cx="8001000" cy="5334000"/>
          </a:xfrm>
          <a:prstGeom prst="rect">
            <a:avLst/>
          </a:prstGeom>
          <a:noFill/>
          <a:ln w="9525">
            <a:noFill/>
            <a:miter lim="800000"/>
            <a:headEnd/>
            <a:tailEnd/>
          </a:ln>
        </p:spPr>
        <p:txBody>
          <a:bodyPr numCol="2"/>
          <a:lstStyle/>
          <a:p>
            <a:pPr marL="365760" indent="-283464">
              <a:spcBef>
                <a:spcPts val="200"/>
              </a:spcBef>
              <a:spcAft>
                <a:spcPts val="0"/>
              </a:spcAft>
              <a:buClr>
                <a:schemeClr val="bg2">
                  <a:lumMod val="25000"/>
                </a:schemeClr>
              </a:buClr>
              <a:buSzPct val="100000"/>
              <a:buFont typeface="+mj-lt"/>
              <a:buAutoNum type="arabicPeriod" startAt="52"/>
              <a:defRPr/>
            </a:pPr>
            <a:endParaRPr lang="en-US" sz="1050" dirty="0">
              <a:latin typeface="+mn-lt"/>
            </a:endParaRPr>
          </a:p>
          <a:p>
            <a:pPr marL="228600" indent="-228600">
              <a:buClr>
                <a:srgbClr val="0BD0D9"/>
              </a:buClr>
              <a:buSzPct val="95000"/>
              <a:buFont typeface="+mj-lt"/>
              <a:buAutoNum type="arabicPeriod" startAt="52"/>
              <a:defRPr/>
            </a:pPr>
            <a:endParaRPr lang="en-US" sz="1000" dirty="0">
              <a:latin typeface="+mn-lt"/>
            </a:endParaRPr>
          </a:p>
          <a:p>
            <a:pPr marL="228600" indent="-228600">
              <a:spcBef>
                <a:spcPts val="100"/>
              </a:spcBef>
              <a:buClr>
                <a:srgbClr val="0BD0D9"/>
              </a:buClr>
              <a:buSzPct val="95000"/>
              <a:buFont typeface="+mj-lt"/>
              <a:buAutoNum type="arabicPeriod" startAt="26"/>
              <a:defRPr/>
            </a:pPr>
            <a:endParaRPr lang="en-US" sz="1000" dirty="0">
              <a:latin typeface="+mn-lt"/>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044044997"/>
              </p:ext>
            </p:extLst>
          </p:nvPr>
        </p:nvGraphicFramePr>
        <p:xfrm>
          <a:off x="304800" y="609600"/>
          <a:ext cx="10363200" cy="5928170"/>
        </p:xfrm>
        <a:graphic>
          <a:graphicData uri="http://schemas.openxmlformats.org/presentationml/2006/ole">
            <mc:AlternateContent xmlns:mc="http://schemas.openxmlformats.org/markup-compatibility/2006">
              <mc:Choice xmlns:v="urn:schemas-microsoft-com:vml" Requires="v">
                <p:oleObj spid="_x0000_s2056" name="Acrobat Document" r:id="rId4" imgW="7680852" imgH="4663440" progId="AcroExch.Document.11">
                  <p:embed/>
                </p:oleObj>
              </mc:Choice>
              <mc:Fallback>
                <p:oleObj name="Acrobat Document" r:id="rId4" imgW="7680852" imgH="4663440" progId="AcroExch.Document.11">
                  <p:embed/>
                  <p:pic>
                    <p:nvPicPr>
                      <p:cNvPr id="0" name=""/>
                      <p:cNvPicPr/>
                      <p:nvPr/>
                    </p:nvPicPr>
                    <p:blipFill>
                      <a:blip r:embed="rId5"/>
                      <a:stretch>
                        <a:fillRect/>
                      </a:stretch>
                    </p:blipFill>
                    <p:spPr>
                      <a:xfrm>
                        <a:off x="304800" y="609600"/>
                        <a:ext cx="10363200" cy="5928170"/>
                      </a:xfrm>
                      <a:prstGeom prst="rect">
                        <a:avLst/>
                      </a:prstGeom>
                    </p:spPr>
                  </p:pic>
                </p:oleObj>
              </mc:Fallback>
            </mc:AlternateContent>
          </a:graphicData>
        </a:graphic>
      </p:graphicFrame>
    </p:spTree>
    <p:extLst>
      <p:ext uri="{BB962C8B-B14F-4D97-AF65-F5344CB8AC3E}">
        <p14:creationId xmlns:p14="http://schemas.microsoft.com/office/powerpoint/2010/main" val="1296198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a:xfrm>
            <a:off x="533400" y="1371600"/>
            <a:ext cx="8153400" cy="4648200"/>
          </a:xfrm>
        </p:spPr>
        <p:txBody>
          <a:bodyPr>
            <a:normAutofit fontScale="92500" lnSpcReduction="20000"/>
          </a:bodyPr>
          <a:lstStyle/>
          <a:p>
            <a:pPr>
              <a:lnSpc>
                <a:spcPct val="150000"/>
              </a:lnSpc>
            </a:pPr>
            <a:r>
              <a:rPr lang="en-US" dirty="0" smtClean="0"/>
              <a:t>SSA administers two disability programs under the Social Security Act:</a:t>
            </a:r>
          </a:p>
          <a:p>
            <a:pPr>
              <a:lnSpc>
                <a:spcPct val="150000"/>
              </a:lnSpc>
            </a:pPr>
            <a:endParaRPr lang="en-US" dirty="0" smtClean="0"/>
          </a:p>
          <a:p>
            <a:pPr lvl="1">
              <a:lnSpc>
                <a:spcPct val="150000"/>
              </a:lnSpc>
              <a:buFont typeface="Wingdings" pitchFamily="2" charset="2"/>
              <a:buChar char="§"/>
            </a:pPr>
            <a:r>
              <a:rPr lang="en-US" sz="2400" dirty="0" smtClean="0"/>
              <a:t>Social Security Disability Insurance (SSDI) (financed with Social Security taxes paid by workers, employers via your FICA taxes)</a:t>
            </a:r>
          </a:p>
          <a:p>
            <a:pPr>
              <a:lnSpc>
                <a:spcPct val="150000"/>
              </a:lnSpc>
              <a:buFontTx/>
              <a:buNone/>
            </a:pPr>
            <a:endParaRPr lang="en-US" sz="2400" dirty="0" smtClean="0"/>
          </a:p>
          <a:p>
            <a:pPr lvl="1">
              <a:lnSpc>
                <a:spcPct val="150000"/>
              </a:lnSpc>
              <a:buFont typeface="Wingdings" pitchFamily="2" charset="2"/>
              <a:buChar char="§"/>
            </a:pPr>
            <a:r>
              <a:rPr lang="en-US" sz="2400" dirty="0" smtClean="0"/>
              <a:t>Supplemental Security Income (SSI) (needs-based program)</a:t>
            </a:r>
          </a:p>
          <a:p>
            <a:endParaRPr lang="en-US" sz="2400" dirty="0" smtClean="0"/>
          </a:p>
          <a:p>
            <a:pPr lvl="2">
              <a:buFontTx/>
              <a:buNone/>
            </a:pPr>
            <a:endParaRPr lang="en-US" sz="3200" dirty="0" smtClean="0">
              <a:solidFill>
                <a:schemeClr val="accent2"/>
              </a:solidFill>
            </a:endParaRPr>
          </a:p>
        </p:txBody>
      </p:sp>
      <p:sp>
        <p:nvSpPr>
          <p:cNvPr id="4100" name="Slide Number Placeholder 3"/>
          <p:cNvSpPr>
            <a:spLocks noGrp="1"/>
          </p:cNvSpPr>
          <p:nvPr>
            <p:ph type="sldNum" sz="quarter" idx="12"/>
          </p:nvPr>
        </p:nvSpPr>
        <p:spPr>
          <a:noFill/>
        </p:spPr>
        <p:txBody>
          <a:bodyPr/>
          <a:lstStyle/>
          <a:p>
            <a:endParaRPr lang="en-US" sz="1400" dirty="0" smtClean="0"/>
          </a:p>
        </p:txBody>
      </p:sp>
      <p:sp>
        <p:nvSpPr>
          <p:cNvPr id="4098" name="Title 1"/>
          <p:cNvSpPr>
            <a:spLocks noGrp="1"/>
          </p:cNvSpPr>
          <p:nvPr>
            <p:ph type="title"/>
          </p:nvPr>
        </p:nvSpPr>
        <p:spPr>
          <a:xfrm>
            <a:off x="457200" y="228600"/>
            <a:ext cx="8229600" cy="1143000"/>
          </a:xfrm>
        </p:spPr>
        <p:txBody>
          <a:bodyPr>
            <a:normAutofit/>
          </a:bodyPr>
          <a:lstStyle/>
          <a:p>
            <a:pPr algn="ctr"/>
            <a:r>
              <a:rPr lang="en-US" sz="4000" dirty="0" smtClean="0">
                <a:solidFill>
                  <a:srgbClr val="C00000"/>
                </a:solidFill>
              </a:rPr>
              <a:t>SSA’s Two Disability Programs</a:t>
            </a:r>
          </a:p>
        </p:txBody>
      </p:sp>
    </p:spTree>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12" y="111252"/>
            <a:ext cx="8400288" cy="574548"/>
          </a:xfrm>
        </p:spPr>
        <p:txBody>
          <a:bodyPr>
            <a:noAutofit/>
          </a:bodyPr>
          <a:lstStyle/>
          <a:p>
            <a:pPr algn="ctr"/>
            <a:r>
              <a:rPr lang="en-US" sz="3200" dirty="0" smtClean="0">
                <a:solidFill>
                  <a:srgbClr val="FF0000"/>
                </a:solidFill>
              </a:rPr>
              <a:t>CAL </a:t>
            </a:r>
            <a:r>
              <a:rPr lang="en-US" sz="3200" dirty="0">
                <a:solidFill>
                  <a:srgbClr val="FF0000"/>
                </a:solidFill>
              </a:rPr>
              <a:t>Conditions</a:t>
            </a:r>
            <a:endParaRPr lang="en-US" sz="3500" dirty="0">
              <a:solidFill>
                <a:srgbClr val="FF0000"/>
              </a:solidFill>
            </a:endParaRPr>
          </a:p>
        </p:txBody>
      </p:sp>
      <p:sp>
        <p:nvSpPr>
          <p:cNvPr id="8" name="Content Placeholder 1"/>
          <p:cNvSpPr txBox="1">
            <a:spLocks/>
          </p:cNvSpPr>
          <p:nvPr/>
        </p:nvSpPr>
        <p:spPr bwMode="auto">
          <a:xfrm>
            <a:off x="914400" y="762000"/>
            <a:ext cx="8001000" cy="5413248"/>
          </a:xfrm>
          <a:prstGeom prst="rect">
            <a:avLst/>
          </a:prstGeom>
          <a:noFill/>
          <a:ln w="9525">
            <a:noFill/>
            <a:miter lim="800000"/>
            <a:headEnd/>
            <a:tailEnd/>
          </a:ln>
        </p:spPr>
        <p:txBody>
          <a:bodyPr numCol="2"/>
          <a:lstStyle/>
          <a:p>
            <a:pPr marL="228600" indent="-228600">
              <a:buClr>
                <a:srgbClr val="0BD0D9"/>
              </a:buClr>
              <a:buSzPct val="95000"/>
              <a:buFont typeface="+mj-lt"/>
              <a:buAutoNum type="arabicPeriod" startAt="28"/>
              <a:defRPr/>
            </a:pPr>
            <a:endParaRPr lang="en-US" sz="1000" dirty="0">
              <a:latin typeface="+mn-lt"/>
            </a:endParaRPr>
          </a:p>
          <a:p>
            <a:pPr marL="228600" indent="-228600">
              <a:spcBef>
                <a:spcPts val="100"/>
              </a:spcBef>
              <a:buClr>
                <a:srgbClr val="0BD0D9"/>
              </a:buClr>
              <a:buSzPct val="95000"/>
              <a:buFont typeface="+mj-lt"/>
              <a:buAutoNum type="arabicPeriod" startAt="26"/>
              <a:defRPr/>
            </a:pPr>
            <a:endParaRPr lang="en-US" sz="1000" dirty="0">
              <a:latin typeface="+mn-lt"/>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485440739"/>
              </p:ext>
            </p:extLst>
          </p:nvPr>
        </p:nvGraphicFramePr>
        <p:xfrm>
          <a:off x="-609600" y="685800"/>
          <a:ext cx="9876465" cy="5577839"/>
        </p:xfrm>
        <a:graphic>
          <a:graphicData uri="http://schemas.openxmlformats.org/presentationml/2006/ole">
            <mc:AlternateContent xmlns:mc="http://schemas.openxmlformats.org/markup-compatibility/2006">
              <mc:Choice xmlns:v="urn:schemas-microsoft-com:vml" Requires="v">
                <p:oleObj spid="_x0000_s3080" name="Acrobat Document" r:id="rId4" imgW="7680852" imgH="4663440" progId="AcroExch.Document.11">
                  <p:embed/>
                </p:oleObj>
              </mc:Choice>
              <mc:Fallback>
                <p:oleObj name="Acrobat Document" r:id="rId4" imgW="7680852" imgH="4663440" progId="AcroExch.Document.11">
                  <p:embed/>
                  <p:pic>
                    <p:nvPicPr>
                      <p:cNvPr id="0" name=""/>
                      <p:cNvPicPr/>
                      <p:nvPr/>
                    </p:nvPicPr>
                    <p:blipFill>
                      <a:blip r:embed="rId5"/>
                      <a:stretch>
                        <a:fillRect/>
                      </a:stretch>
                    </p:blipFill>
                    <p:spPr>
                      <a:xfrm>
                        <a:off x="-609600" y="685800"/>
                        <a:ext cx="9876465" cy="5577839"/>
                      </a:xfrm>
                      <a:prstGeom prst="rect">
                        <a:avLst/>
                      </a:prstGeom>
                    </p:spPr>
                  </p:pic>
                </p:oleObj>
              </mc:Fallback>
            </mc:AlternateContent>
          </a:graphicData>
        </a:graphic>
      </p:graphicFrame>
    </p:spTree>
    <p:extLst>
      <p:ext uri="{BB962C8B-B14F-4D97-AF65-F5344CB8AC3E}">
        <p14:creationId xmlns:p14="http://schemas.microsoft.com/office/powerpoint/2010/main" val="1000935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276600"/>
          </a:xfrm>
        </p:spPr>
        <p:txBody>
          <a:bodyPr>
            <a:normAutofit fontScale="55000" lnSpcReduction="20000"/>
          </a:bodyPr>
          <a:lstStyle/>
          <a:p>
            <a:r>
              <a:rPr lang="en-US" sz="4000" dirty="0"/>
              <a:t>CAL initiative is not a separate program from </a:t>
            </a:r>
            <a:r>
              <a:rPr lang="en-US" sz="4000" dirty="0" smtClean="0"/>
              <a:t>SSA’s </a:t>
            </a:r>
            <a:r>
              <a:rPr lang="en-US" sz="4000" dirty="0"/>
              <a:t>two disability programs, SSDI and SSI</a:t>
            </a:r>
          </a:p>
          <a:p>
            <a:endParaRPr lang="en-US" sz="4000" dirty="0" smtClean="0"/>
          </a:p>
          <a:p>
            <a:r>
              <a:rPr lang="en-US" sz="4000" dirty="0" smtClean="0"/>
              <a:t>There is no additional money above what an individual is eligible for under the Social Security Disability Insurance  (SSDI) and/or the Supplemental Security Income disability programs</a:t>
            </a:r>
          </a:p>
          <a:p>
            <a:endParaRPr lang="en-US" sz="4000" dirty="0" smtClean="0"/>
          </a:p>
          <a:p>
            <a:r>
              <a:rPr lang="en-US" sz="4000" dirty="0" smtClean="0"/>
              <a:t>SSA will expedite the applications of those with a CAL condition</a:t>
            </a:r>
          </a:p>
          <a:p>
            <a:endParaRPr lang="en-US" sz="4000" dirty="0" smtClean="0"/>
          </a:p>
          <a:p>
            <a:pPr marL="109728" indent="0">
              <a:buNone/>
            </a:pPr>
            <a:endParaRPr lang="en-US" sz="4000" dirty="0" smtClean="0"/>
          </a:p>
        </p:txBody>
      </p:sp>
      <p:sp>
        <p:nvSpPr>
          <p:cNvPr id="3" name="Title 2"/>
          <p:cNvSpPr>
            <a:spLocks noGrp="1"/>
          </p:cNvSpPr>
          <p:nvPr>
            <p:ph type="title"/>
          </p:nvPr>
        </p:nvSpPr>
        <p:spPr/>
        <p:txBody>
          <a:bodyPr/>
          <a:lstStyle/>
          <a:p>
            <a:pPr algn="ctr"/>
            <a:r>
              <a:rPr lang="en-US" dirty="0" smtClean="0">
                <a:solidFill>
                  <a:srgbClr val="FF0000"/>
                </a:solidFill>
              </a:rPr>
              <a:t>CAL FACTS </a:t>
            </a:r>
            <a:endParaRPr lang="en-US" dirty="0">
              <a:solidFill>
                <a:srgbClr val="FF0000"/>
              </a:solidFill>
            </a:endParaRPr>
          </a:p>
        </p:txBody>
      </p:sp>
    </p:spTree>
    <p:extLst>
      <p:ext uri="{BB962C8B-B14F-4D97-AF65-F5344CB8AC3E}">
        <p14:creationId xmlns:p14="http://schemas.microsoft.com/office/powerpoint/2010/main" val="24518360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3"/>
          <p:cNvSpPr>
            <a:spLocks noGrp="1" noChangeArrowheads="1"/>
          </p:cNvSpPr>
          <p:nvPr>
            <p:ph idx="1"/>
          </p:nvPr>
        </p:nvSpPr>
        <p:spPr>
          <a:xfrm>
            <a:off x="228600" y="914400"/>
            <a:ext cx="8915400" cy="4800600"/>
          </a:xfrm>
        </p:spPr>
        <p:txBody>
          <a:bodyPr>
            <a:normAutofit/>
          </a:bodyPr>
          <a:lstStyle/>
          <a:p>
            <a:pPr>
              <a:buFontTx/>
              <a:buNone/>
              <a:defRPr/>
            </a:pPr>
            <a:r>
              <a:rPr lang="en-US" sz="3000" dirty="0" smtClean="0"/>
              <a:t>General Social Security</a:t>
            </a:r>
          </a:p>
          <a:p>
            <a:pPr marL="274320" indent="-274320" fontAlgn="auto">
              <a:spcAft>
                <a:spcPts val="0"/>
              </a:spcAft>
              <a:buClr>
                <a:schemeClr val="accent3"/>
              </a:buClr>
              <a:buNone/>
              <a:defRPr/>
            </a:pPr>
            <a:r>
              <a:rPr lang="en-US" sz="3000" dirty="0" smtClean="0">
                <a:hlinkClick r:id="rId3"/>
              </a:rPr>
              <a:t>www.ssa.gov</a:t>
            </a:r>
            <a:endParaRPr lang="en-US" sz="3000" dirty="0" smtClean="0"/>
          </a:p>
          <a:p>
            <a:pPr marL="274320" indent="-274320" fontAlgn="auto">
              <a:spcAft>
                <a:spcPts val="0"/>
              </a:spcAft>
              <a:buClr>
                <a:schemeClr val="accent3"/>
              </a:buClr>
              <a:buNone/>
              <a:defRPr/>
            </a:pPr>
            <a:endParaRPr lang="en-US" sz="3000" dirty="0" smtClean="0"/>
          </a:p>
          <a:p>
            <a:pPr marL="274320" indent="-274320" fontAlgn="auto">
              <a:spcAft>
                <a:spcPts val="0"/>
              </a:spcAft>
              <a:buClr>
                <a:schemeClr val="accent3"/>
              </a:buClr>
              <a:buNone/>
              <a:defRPr/>
            </a:pPr>
            <a:r>
              <a:rPr lang="en-US" sz="3000" dirty="0" smtClean="0"/>
              <a:t>Application Information</a:t>
            </a:r>
          </a:p>
          <a:p>
            <a:pPr marL="274320" indent="-274320">
              <a:buClr>
                <a:schemeClr val="accent3"/>
              </a:buClr>
              <a:buNone/>
              <a:defRPr/>
            </a:pPr>
            <a:r>
              <a:rPr lang="en-US" sz="3000" u="sng" dirty="0" smtClean="0">
                <a:solidFill>
                  <a:srgbClr val="C00000"/>
                </a:solidFill>
                <a:hlinkClick r:id="rId4"/>
              </a:rPr>
              <a:t>www.</a:t>
            </a:r>
            <a:r>
              <a:rPr lang="en-US" sz="3000" u="sng" dirty="0">
                <a:solidFill>
                  <a:srgbClr val="C00000"/>
                </a:solidFill>
              </a:rPr>
              <a:t> </a:t>
            </a:r>
            <a:r>
              <a:rPr lang="en-US" sz="3000" u="sng" dirty="0" smtClean="0">
                <a:solidFill>
                  <a:srgbClr val="C00000"/>
                </a:solidFill>
              </a:rPr>
              <a:t>ssa.gov/planners/disability/apply.html</a:t>
            </a:r>
          </a:p>
          <a:p>
            <a:pPr marL="274320" indent="-274320">
              <a:buClr>
                <a:schemeClr val="accent3"/>
              </a:buClr>
              <a:buNone/>
              <a:defRPr/>
            </a:pPr>
            <a:endParaRPr lang="en-US" sz="3200" u="sng" dirty="0">
              <a:solidFill>
                <a:srgbClr val="C00000"/>
              </a:solidFill>
            </a:endParaRPr>
          </a:p>
          <a:p>
            <a:pPr marL="274320" indent="-274320">
              <a:buClr>
                <a:schemeClr val="accent3"/>
              </a:buClr>
              <a:buNone/>
              <a:defRPr/>
            </a:pPr>
            <a:r>
              <a:rPr lang="en-US" sz="3000" dirty="0" smtClean="0"/>
              <a:t>Compassionate Allowances</a:t>
            </a:r>
          </a:p>
          <a:p>
            <a:pPr marL="292100" indent="-292100">
              <a:buClr>
                <a:schemeClr val="accent3"/>
              </a:buClr>
              <a:buNone/>
              <a:defRPr/>
            </a:pPr>
            <a:r>
              <a:rPr lang="en-US" sz="3000" u="sng" dirty="0" smtClean="0">
                <a:solidFill>
                  <a:schemeClr val="accent2">
                    <a:lumMod val="50000"/>
                  </a:schemeClr>
                </a:solidFill>
              </a:rPr>
              <a:t>www.ssa.gov/compassionateallowances</a:t>
            </a:r>
            <a:r>
              <a:rPr lang="en-US" sz="3000" u="sng" dirty="0">
                <a:solidFill>
                  <a:schemeClr val="accent2">
                    <a:lumMod val="50000"/>
                  </a:schemeClr>
                </a:solidFill>
              </a:rPr>
              <a:t>/</a:t>
            </a:r>
          </a:p>
          <a:p>
            <a:pPr marL="292100" indent="-292100" fontAlgn="auto">
              <a:spcAft>
                <a:spcPts val="0"/>
              </a:spcAft>
              <a:buClr>
                <a:schemeClr val="accent3"/>
              </a:buClr>
              <a:buNone/>
              <a:defRPr/>
            </a:pPr>
            <a:endParaRPr lang="en-US" sz="3000" dirty="0" smtClean="0"/>
          </a:p>
          <a:p>
            <a:pPr marL="292100" indent="-292100" fontAlgn="auto">
              <a:spcAft>
                <a:spcPts val="0"/>
              </a:spcAft>
              <a:buClr>
                <a:schemeClr val="accent3"/>
              </a:buClr>
              <a:buNone/>
              <a:defRPr/>
            </a:pPr>
            <a:endParaRPr lang="en-US" sz="3000" dirty="0" smtClean="0">
              <a:solidFill>
                <a:schemeClr val="accent2"/>
              </a:solidFill>
            </a:endParaRPr>
          </a:p>
        </p:txBody>
      </p:sp>
      <p:sp>
        <p:nvSpPr>
          <p:cNvPr id="8194" name="Slide Number Placeholder 5"/>
          <p:cNvSpPr>
            <a:spLocks noGrp="1"/>
          </p:cNvSpPr>
          <p:nvPr>
            <p:ph type="sldNum" sz="quarter" idx="12"/>
          </p:nvPr>
        </p:nvSpPr>
        <p:spPr>
          <a:noFill/>
        </p:spPr>
        <p:txBody>
          <a:bodyPr/>
          <a:lstStyle/>
          <a:p>
            <a:endParaRPr lang="en-US" dirty="0" smtClean="0"/>
          </a:p>
        </p:txBody>
      </p:sp>
      <p:sp>
        <p:nvSpPr>
          <p:cNvPr id="8195" name="Rectangle 2"/>
          <p:cNvSpPr>
            <a:spLocks noGrp="1" noChangeArrowheads="1"/>
          </p:cNvSpPr>
          <p:nvPr>
            <p:ph type="title"/>
          </p:nvPr>
        </p:nvSpPr>
        <p:spPr>
          <a:xfrm>
            <a:off x="762000" y="228600"/>
            <a:ext cx="7239000" cy="762000"/>
          </a:xfrm>
        </p:spPr>
        <p:txBody>
          <a:bodyPr>
            <a:normAutofit/>
          </a:bodyPr>
          <a:lstStyle/>
          <a:p>
            <a:pPr algn="ctr" eaLnBrk="1" hangingPunct="1"/>
            <a:r>
              <a:rPr lang="en-US" sz="4000" dirty="0" smtClean="0">
                <a:solidFill>
                  <a:srgbClr val="C00000"/>
                </a:solidFill>
              </a:rPr>
              <a:t>Additional Information</a:t>
            </a:r>
          </a:p>
        </p:txBody>
      </p:sp>
    </p:spTree>
  </p:cSld>
  <p:clrMapOvr>
    <a:masterClrMapping/>
  </p:clrMapOvr>
  <p:transition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3"/>
          <p:cNvSpPr>
            <a:spLocks noGrp="1" noChangeArrowheads="1"/>
          </p:cNvSpPr>
          <p:nvPr>
            <p:ph idx="1"/>
          </p:nvPr>
        </p:nvSpPr>
        <p:spPr>
          <a:xfrm>
            <a:off x="228600" y="914400"/>
            <a:ext cx="8915400" cy="4800600"/>
          </a:xfrm>
        </p:spPr>
        <p:txBody>
          <a:bodyPr>
            <a:normAutofit/>
          </a:bodyPr>
          <a:lstStyle/>
          <a:p>
            <a:pPr marL="274320">
              <a:buFontTx/>
              <a:buNone/>
              <a:defRPr/>
            </a:pPr>
            <a:r>
              <a:rPr lang="en-US" sz="3000" dirty="0" smtClean="0"/>
              <a:t>Overview of Disability Benefits- PDF</a:t>
            </a:r>
            <a:endParaRPr lang="en-US" sz="3000" dirty="0" smtClean="0"/>
          </a:p>
          <a:p>
            <a:pPr marL="274320" indent="-274320">
              <a:spcBef>
                <a:spcPts val="0"/>
              </a:spcBef>
              <a:buClr>
                <a:schemeClr val="accent3"/>
              </a:buClr>
              <a:buNone/>
              <a:defRPr/>
            </a:pPr>
            <a:r>
              <a:rPr lang="en-US" sz="3000" u="sng" dirty="0">
                <a:hlinkClick r:id="rId3"/>
              </a:rPr>
              <a:t>https://www.ssa.gov/pubs/EN-05-10029.pdf</a:t>
            </a:r>
            <a:endParaRPr lang="en-US" sz="3000" dirty="0" smtClean="0"/>
          </a:p>
          <a:p>
            <a:pPr marL="274320" indent="-274320" fontAlgn="auto">
              <a:spcBef>
                <a:spcPts val="1200"/>
              </a:spcBef>
              <a:spcAft>
                <a:spcPts val="0"/>
              </a:spcAft>
              <a:buClr>
                <a:schemeClr val="accent3"/>
              </a:buClr>
              <a:buNone/>
              <a:defRPr/>
            </a:pPr>
            <a:r>
              <a:rPr lang="en-US" sz="3000" dirty="0" smtClean="0"/>
              <a:t>Publication List</a:t>
            </a:r>
            <a:endParaRPr lang="en-US" sz="3000" dirty="0" smtClean="0"/>
          </a:p>
          <a:p>
            <a:pPr marL="274320" indent="-274320">
              <a:spcBef>
                <a:spcPts val="0"/>
              </a:spcBef>
              <a:buClr>
                <a:schemeClr val="accent3"/>
              </a:buClr>
              <a:buNone/>
              <a:defRPr/>
            </a:pPr>
            <a:r>
              <a:rPr lang="en-US" sz="3000" u="sng" dirty="0">
                <a:solidFill>
                  <a:srgbClr val="C00000"/>
                </a:solidFill>
              </a:rPr>
              <a:t>https://www.ssa.gov/pubs/?</a:t>
            </a:r>
            <a:r>
              <a:rPr lang="en-US" sz="3000" u="sng" dirty="0" smtClean="0">
                <a:solidFill>
                  <a:srgbClr val="C00000"/>
                </a:solidFill>
              </a:rPr>
              <a:t>topic=Disability</a:t>
            </a:r>
            <a:endParaRPr lang="en-US" sz="3200" u="sng" dirty="0" smtClean="0">
              <a:solidFill>
                <a:srgbClr val="C00000"/>
              </a:solidFill>
            </a:endParaRPr>
          </a:p>
          <a:p>
            <a:pPr marL="274320">
              <a:spcBef>
                <a:spcPts val="1200"/>
              </a:spcBef>
              <a:buFontTx/>
              <a:buNone/>
              <a:defRPr/>
            </a:pPr>
            <a:r>
              <a:rPr lang="en-US" sz="3000" dirty="0" smtClean="0"/>
              <a:t>Overview of Disability Benefits- Website</a:t>
            </a:r>
          </a:p>
          <a:p>
            <a:pPr marL="292100" indent="-292100">
              <a:spcBef>
                <a:spcPts val="0"/>
              </a:spcBef>
              <a:buClr>
                <a:schemeClr val="accent3"/>
              </a:buClr>
              <a:buNone/>
              <a:defRPr/>
            </a:pPr>
            <a:r>
              <a:rPr lang="en-US" sz="3000" u="sng" dirty="0" smtClean="0">
                <a:hlinkClick r:id="rId4"/>
              </a:rPr>
              <a:t>https</a:t>
            </a:r>
            <a:r>
              <a:rPr lang="en-US" sz="3000" u="sng" dirty="0">
                <a:hlinkClick r:id="rId4"/>
              </a:rPr>
              <a:t>://www.ssa.gov/benefits/disability/</a:t>
            </a:r>
            <a:endParaRPr lang="en-US" sz="3000" dirty="0" smtClean="0"/>
          </a:p>
          <a:p>
            <a:pPr marL="292100" indent="-292100">
              <a:spcBef>
                <a:spcPts val="1200"/>
              </a:spcBef>
              <a:buClr>
                <a:schemeClr val="accent3"/>
              </a:buClr>
              <a:buNone/>
              <a:defRPr/>
            </a:pPr>
            <a:r>
              <a:rPr lang="en-US" sz="3000" dirty="0" smtClean="0"/>
              <a:t>Benefits for Children with Disabilities</a:t>
            </a:r>
          </a:p>
          <a:p>
            <a:pPr marL="292100" indent="-292100">
              <a:spcBef>
                <a:spcPts val="0"/>
              </a:spcBef>
              <a:buClr>
                <a:schemeClr val="accent3"/>
              </a:buClr>
              <a:buNone/>
              <a:defRPr/>
            </a:pPr>
            <a:r>
              <a:rPr lang="en-US" sz="3000" u="sng" dirty="0" smtClean="0">
                <a:solidFill>
                  <a:schemeClr val="accent2">
                    <a:lumMod val="50000"/>
                  </a:schemeClr>
                </a:solidFill>
                <a:hlinkClick r:id="rId5"/>
              </a:rPr>
              <a:t>https</a:t>
            </a:r>
            <a:r>
              <a:rPr lang="en-US" sz="3000" u="sng" dirty="0">
                <a:solidFill>
                  <a:schemeClr val="accent2">
                    <a:lumMod val="50000"/>
                  </a:schemeClr>
                </a:solidFill>
                <a:hlinkClick r:id="rId5"/>
              </a:rPr>
              <a:t>://www.ssa.gov/pubs/EN-05-10026.pdf</a:t>
            </a:r>
            <a:endParaRPr lang="en-US" sz="3000" dirty="0" smtClean="0">
              <a:solidFill>
                <a:schemeClr val="accent2">
                  <a:lumMod val="50000"/>
                </a:schemeClr>
              </a:solidFill>
            </a:endParaRPr>
          </a:p>
        </p:txBody>
      </p:sp>
      <p:sp>
        <p:nvSpPr>
          <p:cNvPr id="8194" name="Slide Number Placeholder 5"/>
          <p:cNvSpPr>
            <a:spLocks noGrp="1"/>
          </p:cNvSpPr>
          <p:nvPr>
            <p:ph type="sldNum" sz="quarter" idx="12"/>
          </p:nvPr>
        </p:nvSpPr>
        <p:spPr>
          <a:noFill/>
        </p:spPr>
        <p:txBody>
          <a:bodyPr/>
          <a:lstStyle/>
          <a:p>
            <a:endParaRPr lang="en-US" dirty="0" smtClean="0"/>
          </a:p>
        </p:txBody>
      </p:sp>
      <p:sp>
        <p:nvSpPr>
          <p:cNvPr id="8195" name="Rectangle 2"/>
          <p:cNvSpPr>
            <a:spLocks noGrp="1" noChangeArrowheads="1"/>
          </p:cNvSpPr>
          <p:nvPr>
            <p:ph type="title"/>
          </p:nvPr>
        </p:nvSpPr>
        <p:spPr>
          <a:xfrm>
            <a:off x="762000" y="228600"/>
            <a:ext cx="7239000" cy="762000"/>
          </a:xfrm>
        </p:spPr>
        <p:txBody>
          <a:bodyPr>
            <a:normAutofit/>
          </a:bodyPr>
          <a:lstStyle/>
          <a:p>
            <a:pPr algn="ctr" eaLnBrk="1" hangingPunct="1"/>
            <a:r>
              <a:rPr lang="en-US" sz="4000" dirty="0" smtClean="0">
                <a:solidFill>
                  <a:srgbClr val="C00000"/>
                </a:solidFill>
              </a:rPr>
              <a:t>Helpful Links</a:t>
            </a:r>
            <a:endParaRPr lang="en-US" sz="4000" dirty="0" smtClean="0">
              <a:solidFill>
                <a:srgbClr val="C00000"/>
              </a:solidFill>
            </a:endParaRPr>
          </a:p>
        </p:txBody>
      </p:sp>
    </p:spTree>
    <p:extLst>
      <p:ext uri="{BB962C8B-B14F-4D97-AF65-F5344CB8AC3E}">
        <p14:creationId xmlns:p14="http://schemas.microsoft.com/office/powerpoint/2010/main" val="1725758401"/>
      </p:ext>
    </p:extLst>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457200" y="1447800"/>
            <a:ext cx="8382000" cy="5105400"/>
          </a:xfrm>
        </p:spPr>
        <p:txBody>
          <a:bodyPr>
            <a:normAutofit lnSpcReduction="10000"/>
          </a:bodyPr>
          <a:lstStyle/>
          <a:p>
            <a:pPr>
              <a:lnSpc>
                <a:spcPct val="150000"/>
              </a:lnSpc>
              <a:defRPr/>
            </a:pPr>
            <a:r>
              <a:rPr lang="en-US" dirty="0" smtClean="0"/>
              <a:t>We consider you disabled under Social Security rules if:</a:t>
            </a:r>
          </a:p>
          <a:p>
            <a:pPr lvl="1">
              <a:lnSpc>
                <a:spcPct val="150000"/>
              </a:lnSpc>
              <a:buFont typeface="Wingdings" pitchFamily="2" charset="2"/>
              <a:buChar char="§"/>
              <a:defRPr/>
            </a:pPr>
            <a:r>
              <a:rPr lang="en-US" dirty="0" smtClean="0"/>
              <a:t>You cannot do work that you did before</a:t>
            </a:r>
          </a:p>
          <a:p>
            <a:pPr lvl="1">
              <a:lnSpc>
                <a:spcPct val="150000"/>
              </a:lnSpc>
              <a:buFont typeface="Wingdings" pitchFamily="2" charset="2"/>
              <a:buChar char="§"/>
              <a:defRPr/>
            </a:pPr>
            <a:r>
              <a:rPr lang="en-US" dirty="0" smtClean="0"/>
              <a:t>We decide that you cannot adjust to other work because of your medical condition(s); and</a:t>
            </a:r>
          </a:p>
          <a:p>
            <a:pPr lvl="1">
              <a:lnSpc>
                <a:spcPct val="150000"/>
              </a:lnSpc>
              <a:buFont typeface="Wingdings" pitchFamily="2" charset="2"/>
              <a:buChar char="§"/>
              <a:defRPr/>
            </a:pPr>
            <a:r>
              <a:rPr lang="en-US" dirty="0" smtClean="0"/>
              <a:t>Your disability has lasted or is expected to last for at least one year or to result in death</a:t>
            </a:r>
            <a:endParaRPr lang="en-US" b="1" dirty="0" smtClean="0"/>
          </a:p>
          <a:p>
            <a:pPr lvl="1" algn="ctr">
              <a:lnSpc>
                <a:spcPct val="150000"/>
              </a:lnSpc>
              <a:buNone/>
              <a:defRPr/>
            </a:pPr>
            <a:r>
              <a:rPr lang="en-US" sz="2400" u="sng" dirty="0" smtClean="0">
                <a:solidFill>
                  <a:srgbClr val="FF0000"/>
                </a:solidFill>
              </a:rPr>
              <a:t>SSA does not pay partial or </a:t>
            </a:r>
          </a:p>
          <a:p>
            <a:pPr lvl="1" algn="ctr">
              <a:lnSpc>
                <a:spcPct val="150000"/>
              </a:lnSpc>
              <a:buNone/>
              <a:defRPr/>
            </a:pPr>
            <a:r>
              <a:rPr lang="en-US" sz="2400" u="sng" dirty="0" smtClean="0">
                <a:solidFill>
                  <a:srgbClr val="FF0000"/>
                </a:solidFill>
              </a:rPr>
              <a:t>short-term disability benefits</a:t>
            </a:r>
          </a:p>
          <a:p>
            <a:pPr>
              <a:buNone/>
              <a:defRPr/>
            </a:pPr>
            <a:endParaRPr lang="en-US" dirty="0" smtClean="0"/>
          </a:p>
        </p:txBody>
      </p:sp>
      <p:sp>
        <p:nvSpPr>
          <p:cNvPr id="7172" name="Slide Number Placeholder 3"/>
          <p:cNvSpPr>
            <a:spLocks noGrp="1"/>
          </p:cNvSpPr>
          <p:nvPr>
            <p:ph type="sldNum" sz="quarter" idx="12"/>
          </p:nvPr>
        </p:nvSpPr>
        <p:spPr>
          <a:noFill/>
        </p:spPr>
        <p:txBody>
          <a:bodyPr/>
          <a:lstStyle/>
          <a:p>
            <a:endParaRPr lang="en-US" dirty="0" smtClean="0"/>
          </a:p>
        </p:txBody>
      </p:sp>
      <p:sp>
        <p:nvSpPr>
          <p:cNvPr id="7170" name="Title 1"/>
          <p:cNvSpPr>
            <a:spLocks noGrp="1"/>
          </p:cNvSpPr>
          <p:nvPr>
            <p:ph type="title"/>
          </p:nvPr>
        </p:nvSpPr>
        <p:spPr>
          <a:xfrm>
            <a:off x="228600" y="304800"/>
            <a:ext cx="8686800" cy="1143000"/>
          </a:xfrm>
        </p:spPr>
        <p:txBody>
          <a:bodyPr>
            <a:noAutofit/>
          </a:bodyPr>
          <a:lstStyle/>
          <a:p>
            <a:pPr algn="ctr"/>
            <a:r>
              <a:rPr lang="en-US" sz="4000" dirty="0" smtClean="0">
                <a:solidFill>
                  <a:srgbClr val="C00000"/>
                </a:solidFill>
              </a:rPr>
              <a:t>Social Security’s Definition of Disability</a:t>
            </a: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nSpc>
                <a:spcPct val="150000"/>
              </a:lnSpc>
              <a:defRPr/>
            </a:pPr>
            <a:r>
              <a:rPr lang="en-US" dirty="0" smtClean="0"/>
              <a:t>In the case of children under the age of 18, applying for Supplemental Security Income (SSI)</a:t>
            </a:r>
            <a:endParaRPr lang="en-US" dirty="0"/>
          </a:p>
          <a:p>
            <a:pPr lvl="1">
              <a:lnSpc>
                <a:spcPct val="150000"/>
              </a:lnSpc>
              <a:buFont typeface="Wingdings" pitchFamily="2" charset="2"/>
              <a:buChar char="§"/>
              <a:defRPr/>
            </a:pPr>
            <a:r>
              <a:rPr lang="en-US" dirty="0" smtClean="0"/>
              <a:t>Medically determinable impairment that causes functional limitations</a:t>
            </a:r>
            <a:endParaRPr lang="en-US" dirty="0"/>
          </a:p>
          <a:p>
            <a:pPr lvl="1">
              <a:lnSpc>
                <a:spcPct val="150000"/>
              </a:lnSpc>
              <a:buFont typeface="Wingdings" pitchFamily="2" charset="2"/>
              <a:buChar char="§"/>
              <a:defRPr/>
            </a:pPr>
            <a:r>
              <a:rPr lang="en-US" dirty="0" smtClean="0"/>
              <a:t>The limitations must severely reduce the child’s ability for age appropriate activities</a:t>
            </a:r>
            <a:endParaRPr lang="en-US" dirty="0"/>
          </a:p>
          <a:p>
            <a:pPr lvl="1">
              <a:lnSpc>
                <a:spcPct val="150000"/>
              </a:lnSpc>
              <a:buFont typeface="Wingdings" pitchFamily="2" charset="2"/>
              <a:buChar char="§"/>
              <a:defRPr/>
            </a:pPr>
            <a:r>
              <a:rPr lang="en-US" dirty="0" smtClean="0"/>
              <a:t>The impairment must have lasted or be expected to last for a continuous period of at least 12 months or be expected to result in death</a:t>
            </a:r>
            <a:endParaRPr lang="en-US" dirty="0"/>
          </a:p>
          <a:p>
            <a:endParaRPr lang="en-US" dirty="0"/>
          </a:p>
        </p:txBody>
      </p:sp>
      <p:sp>
        <p:nvSpPr>
          <p:cNvPr id="3" name="Title 2"/>
          <p:cNvSpPr>
            <a:spLocks noGrp="1"/>
          </p:cNvSpPr>
          <p:nvPr>
            <p:ph type="title"/>
          </p:nvPr>
        </p:nvSpPr>
        <p:spPr/>
        <p:txBody>
          <a:bodyPr>
            <a:normAutofit fontScale="90000"/>
          </a:bodyPr>
          <a:lstStyle/>
          <a:p>
            <a:r>
              <a:rPr lang="en-US" sz="4400" dirty="0">
                <a:solidFill>
                  <a:srgbClr val="C00000"/>
                </a:solidFill>
              </a:rPr>
              <a:t>Social Security’s Definition of </a:t>
            </a:r>
            <a:r>
              <a:rPr lang="en-US" sz="4400" dirty="0" smtClean="0">
                <a:solidFill>
                  <a:srgbClr val="C00000"/>
                </a:solidFill>
              </a:rPr>
              <a:t>Disability- Children</a:t>
            </a:r>
            <a:endParaRPr lang="en-US" dirty="0"/>
          </a:p>
        </p:txBody>
      </p:sp>
    </p:spTree>
    <p:extLst>
      <p:ext uri="{BB962C8B-B14F-4D97-AF65-F5344CB8AC3E}">
        <p14:creationId xmlns:p14="http://schemas.microsoft.com/office/powerpoint/2010/main" val="3678373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nSpc>
                <a:spcPct val="150000"/>
              </a:lnSpc>
              <a:buNone/>
            </a:pPr>
            <a:endParaRPr lang="en-US" sz="3000" dirty="0" smtClean="0"/>
          </a:p>
          <a:p>
            <a:pPr>
              <a:lnSpc>
                <a:spcPct val="150000"/>
              </a:lnSpc>
            </a:pPr>
            <a:r>
              <a:rPr lang="en-US" sz="3000" dirty="0" smtClean="0"/>
              <a:t>Since 2008, we have approved more than 500,000 claims through the CAL process</a:t>
            </a:r>
            <a:endParaRPr lang="en-US" sz="3000" dirty="0"/>
          </a:p>
        </p:txBody>
      </p:sp>
      <p:sp>
        <p:nvSpPr>
          <p:cNvPr id="3" name="Title 2"/>
          <p:cNvSpPr>
            <a:spLocks noGrp="1"/>
          </p:cNvSpPr>
          <p:nvPr>
            <p:ph type="title"/>
          </p:nvPr>
        </p:nvSpPr>
        <p:spPr/>
        <p:txBody>
          <a:bodyPr/>
          <a:lstStyle/>
          <a:p>
            <a:pPr algn="ctr"/>
            <a:r>
              <a:rPr lang="en-US" dirty="0" smtClean="0">
                <a:solidFill>
                  <a:srgbClr val="C00000"/>
                </a:solidFill>
              </a:rPr>
              <a:t>Disability Statistics</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nSpc>
                <a:spcPct val="150000"/>
              </a:lnSpc>
            </a:pPr>
            <a:r>
              <a:rPr lang="en-US" dirty="0" smtClean="0"/>
              <a:t>Manual Processes:</a:t>
            </a:r>
          </a:p>
          <a:p>
            <a:pPr lvl="1">
              <a:lnSpc>
                <a:spcPct val="150000"/>
              </a:lnSpc>
              <a:buFont typeface="Wingdings" pitchFamily="2" charset="2"/>
              <a:buChar char="§"/>
            </a:pPr>
            <a:r>
              <a:rPr lang="en-US" dirty="0" smtClean="0"/>
              <a:t>Presumptive Disability (1974)</a:t>
            </a:r>
          </a:p>
          <a:p>
            <a:pPr lvl="1">
              <a:lnSpc>
                <a:spcPct val="150000"/>
              </a:lnSpc>
              <a:buFont typeface="Wingdings" pitchFamily="2" charset="2"/>
              <a:buChar char="§"/>
            </a:pPr>
            <a:r>
              <a:rPr lang="en-US" dirty="0" smtClean="0"/>
              <a:t>Terminal Illness (1991)</a:t>
            </a:r>
          </a:p>
          <a:p>
            <a:pPr marL="393192" lvl="1" indent="0">
              <a:lnSpc>
                <a:spcPct val="150000"/>
              </a:lnSpc>
              <a:buNone/>
            </a:pPr>
            <a:endParaRPr lang="en-US" dirty="0" smtClean="0"/>
          </a:p>
          <a:p>
            <a:pPr>
              <a:lnSpc>
                <a:spcPct val="150000"/>
              </a:lnSpc>
            </a:pPr>
            <a:r>
              <a:rPr lang="en-US" dirty="0" smtClean="0"/>
              <a:t>Automated Processes:</a:t>
            </a:r>
          </a:p>
          <a:p>
            <a:pPr lvl="1">
              <a:lnSpc>
                <a:spcPct val="150000"/>
              </a:lnSpc>
              <a:buFont typeface="Wingdings" pitchFamily="2" charset="2"/>
              <a:buChar char="§"/>
            </a:pPr>
            <a:r>
              <a:rPr lang="en-US" dirty="0" smtClean="0"/>
              <a:t>Wounded Warriors (2005)</a:t>
            </a:r>
          </a:p>
          <a:p>
            <a:pPr lvl="1">
              <a:lnSpc>
                <a:spcPct val="150000"/>
              </a:lnSpc>
              <a:buFont typeface="Wingdings" pitchFamily="2" charset="2"/>
              <a:buChar char="§"/>
            </a:pPr>
            <a:r>
              <a:rPr lang="en-US" dirty="0" smtClean="0"/>
              <a:t>Quick Disability Determinations (QDD) (2008)</a:t>
            </a:r>
          </a:p>
          <a:p>
            <a:pPr lvl="1">
              <a:lnSpc>
                <a:spcPct val="150000"/>
              </a:lnSpc>
              <a:buFont typeface="Wingdings" pitchFamily="2" charset="2"/>
              <a:buChar char="§"/>
            </a:pPr>
            <a:r>
              <a:rPr lang="en-US" dirty="0" smtClean="0"/>
              <a:t>Compassionate Allowances (CAL) (2008)</a:t>
            </a:r>
            <a:endParaRPr lang="en-US" dirty="0"/>
          </a:p>
        </p:txBody>
      </p:sp>
      <p:sp>
        <p:nvSpPr>
          <p:cNvPr id="3" name="Title 2"/>
          <p:cNvSpPr>
            <a:spLocks noGrp="1"/>
          </p:cNvSpPr>
          <p:nvPr>
            <p:ph type="title"/>
          </p:nvPr>
        </p:nvSpPr>
        <p:spPr/>
        <p:txBody>
          <a:bodyPr/>
          <a:lstStyle/>
          <a:p>
            <a:pPr algn="ctr"/>
            <a:r>
              <a:rPr lang="en-US" dirty="0" smtClean="0">
                <a:solidFill>
                  <a:srgbClr val="C00000"/>
                </a:solidFill>
              </a:rPr>
              <a:t>Claims Expediting Processes</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nSpc>
                <a:spcPct val="150000"/>
              </a:lnSpc>
            </a:pPr>
            <a:r>
              <a:rPr lang="en-US" dirty="0" smtClean="0"/>
              <a:t>There are several ways to apply for benefits:</a:t>
            </a:r>
          </a:p>
          <a:p>
            <a:pPr lvl="1">
              <a:lnSpc>
                <a:spcPct val="150000"/>
              </a:lnSpc>
              <a:buFont typeface="Wingdings" pitchFamily="2" charset="2"/>
              <a:buChar char="§"/>
            </a:pPr>
            <a:endParaRPr lang="en-US" dirty="0" smtClean="0"/>
          </a:p>
          <a:p>
            <a:pPr lvl="1">
              <a:lnSpc>
                <a:spcPct val="150000"/>
              </a:lnSpc>
              <a:buFont typeface="Wingdings" pitchFamily="2" charset="2"/>
              <a:buChar char="§"/>
            </a:pPr>
            <a:r>
              <a:rPr lang="en-US" dirty="0" smtClean="0"/>
              <a:t>Visit our website at </a:t>
            </a:r>
            <a:r>
              <a:rPr lang="en-US" dirty="0" smtClean="0">
                <a:hlinkClick r:id="rId3"/>
              </a:rPr>
              <a:t>www.socialsecurity.gov</a:t>
            </a:r>
            <a:r>
              <a:rPr lang="en-US" dirty="0" smtClean="0"/>
              <a:t> to apply online</a:t>
            </a:r>
          </a:p>
          <a:p>
            <a:pPr lvl="1">
              <a:lnSpc>
                <a:spcPct val="150000"/>
              </a:lnSpc>
              <a:buFont typeface="Wingdings" pitchFamily="2" charset="2"/>
              <a:buChar char="§"/>
            </a:pPr>
            <a:endParaRPr lang="en-US" dirty="0" smtClean="0"/>
          </a:p>
          <a:p>
            <a:pPr lvl="1">
              <a:lnSpc>
                <a:spcPct val="150000"/>
              </a:lnSpc>
              <a:buFont typeface="Wingdings" pitchFamily="2" charset="2"/>
              <a:buChar char="§"/>
            </a:pPr>
            <a:r>
              <a:rPr lang="en-US" dirty="0" smtClean="0"/>
              <a:t>Call or visit any Social Security office to schedule an appointment</a:t>
            </a:r>
          </a:p>
          <a:p>
            <a:pPr lvl="1">
              <a:lnSpc>
                <a:spcPct val="150000"/>
              </a:lnSpc>
              <a:buFont typeface="Wingdings" pitchFamily="2" charset="2"/>
              <a:buChar char="§"/>
            </a:pPr>
            <a:endParaRPr lang="en-US" dirty="0" smtClean="0"/>
          </a:p>
          <a:p>
            <a:pPr lvl="1">
              <a:lnSpc>
                <a:spcPct val="150000"/>
              </a:lnSpc>
              <a:buFont typeface="Wingdings" pitchFamily="2" charset="2"/>
              <a:buChar char="§"/>
            </a:pPr>
            <a:r>
              <a:rPr lang="en-US" dirty="0" smtClean="0"/>
              <a:t>Contact us toll-free at 1-800-772-1213 </a:t>
            </a:r>
          </a:p>
          <a:p>
            <a:pPr lvl="2">
              <a:lnSpc>
                <a:spcPct val="150000"/>
              </a:lnSpc>
              <a:buNone/>
            </a:pPr>
            <a:r>
              <a:rPr lang="en-US" dirty="0" smtClean="0"/>
              <a:t>(TTY 1-800-325-0778)</a:t>
            </a:r>
            <a:endParaRPr lang="en-US" dirty="0"/>
          </a:p>
        </p:txBody>
      </p:sp>
      <p:sp>
        <p:nvSpPr>
          <p:cNvPr id="3" name="Title 2"/>
          <p:cNvSpPr>
            <a:spLocks noGrp="1"/>
          </p:cNvSpPr>
          <p:nvPr>
            <p:ph type="title"/>
          </p:nvPr>
        </p:nvSpPr>
        <p:spPr/>
        <p:txBody>
          <a:bodyPr/>
          <a:lstStyle/>
          <a:p>
            <a:pPr algn="ctr"/>
            <a:r>
              <a:rPr lang="en-US" dirty="0" smtClean="0">
                <a:solidFill>
                  <a:srgbClr val="C00000"/>
                </a:solidFill>
              </a:rPr>
              <a:t>The Application Process</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We ask you to:</a:t>
            </a:r>
          </a:p>
          <a:p>
            <a:pPr lvl="1">
              <a:lnSpc>
                <a:spcPct val="150000"/>
              </a:lnSpc>
              <a:buFont typeface="Wingdings" pitchFamily="2" charset="2"/>
              <a:buChar char="§"/>
            </a:pPr>
            <a:r>
              <a:rPr lang="en-US" dirty="0" smtClean="0"/>
              <a:t>tell us about your condition </a:t>
            </a:r>
          </a:p>
          <a:p>
            <a:pPr lvl="1">
              <a:lnSpc>
                <a:spcPct val="150000"/>
              </a:lnSpc>
              <a:buFont typeface="Wingdings" pitchFamily="2" charset="2"/>
              <a:buChar char="§"/>
            </a:pPr>
            <a:r>
              <a:rPr lang="en-US" dirty="0" smtClean="0"/>
              <a:t>the treatment you’ve received for your condition</a:t>
            </a:r>
          </a:p>
          <a:p>
            <a:pPr lvl="1">
              <a:lnSpc>
                <a:spcPct val="150000"/>
              </a:lnSpc>
              <a:buFont typeface="Wingdings" pitchFamily="2" charset="2"/>
              <a:buChar char="§"/>
            </a:pPr>
            <a:r>
              <a:rPr lang="en-US" dirty="0" smtClean="0"/>
              <a:t>any medications that you are taking   </a:t>
            </a:r>
          </a:p>
          <a:p>
            <a:pPr lvl="1">
              <a:lnSpc>
                <a:spcPct val="150000"/>
              </a:lnSpc>
              <a:buFont typeface="Wingdings" pitchFamily="2" charset="2"/>
              <a:buChar char="§"/>
            </a:pPr>
            <a:r>
              <a:rPr lang="en-US" dirty="0" smtClean="0"/>
              <a:t>your educational background</a:t>
            </a:r>
          </a:p>
          <a:p>
            <a:pPr lvl="1">
              <a:lnSpc>
                <a:spcPct val="150000"/>
              </a:lnSpc>
              <a:buFont typeface="Wingdings" pitchFamily="2" charset="2"/>
              <a:buChar char="§"/>
            </a:pPr>
            <a:r>
              <a:rPr lang="en-US" dirty="0" smtClean="0"/>
              <a:t>past work history</a:t>
            </a:r>
          </a:p>
          <a:p>
            <a:pPr lvl="1">
              <a:lnSpc>
                <a:spcPct val="150000"/>
              </a:lnSpc>
              <a:buFont typeface="Wingdings" pitchFamily="2" charset="2"/>
              <a:buChar char="§"/>
            </a:pPr>
            <a:r>
              <a:rPr lang="en-US" dirty="0" smtClean="0"/>
              <a:t>provide us permission to request medical records from your doctors </a:t>
            </a:r>
          </a:p>
          <a:p>
            <a:endParaRPr lang="en-US" dirty="0" smtClean="0"/>
          </a:p>
          <a:p>
            <a:pPr>
              <a:buNone/>
            </a:pPr>
            <a:endParaRPr lang="en-US" sz="2300" i="1" dirty="0" smtClean="0">
              <a:solidFill>
                <a:srgbClr val="C00000"/>
              </a:solidFill>
            </a:endParaRPr>
          </a:p>
          <a:p>
            <a:pPr>
              <a:buNone/>
            </a:pPr>
            <a:endParaRPr lang="en-US" i="1" dirty="0" smtClean="0">
              <a:solidFill>
                <a:srgbClr val="C00000"/>
              </a:solidFill>
            </a:endParaRPr>
          </a:p>
          <a:p>
            <a:pPr lvl="1"/>
            <a:endParaRPr lang="en-US" dirty="0" smtClean="0"/>
          </a:p>
        </p:txBody>
      </p:sp>
      <p:sp>
        <p:nvSpPr>
          <p:cNvPr id="3" name="Title 2"/>
          <p:cNvSpPr>
            <a:spLocks noGrp="1"/>
          </p:cNvSpPr>
          <p:nvPr>
            <p:ph type="title"/>
          </p:nvPr>
        </p:nvSpPr>
        <p:spPr/>
        <p:txBody>
          <a:bodyPr/>
          <a:lstStyle/>
          <a:p>
            <a:pPr algn="ctr"/>
            <a:r>
              <a:rPr lang="en-US" dirty="0" smtClean="0">
                <a:solidFill>
                  <a:srgbClr val="C00000"/>
                </a:solidFill>
              </a:rPr>
              <a:t>The Application Process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229600" cy="5410200"/>
          </a:xfrm>
        </p:spPr>
        <p:txBody>
          <a:bodyPr>
            <a:normAutofit/>
          </a:bodyPr>
          <a:lstStyle/>
          <a:p>
            <a:pPr>
              <a:lnSpc>
                <a:spcPct val="150000"/>
              </a:lnSpc>
            </a:pPr>
            <a:r>
              <a:rPr lang="en-US" dirty="0" smtClean="0"/>
              <a:t>Application forwarded to the State Disability Determination (DDS) agency</a:t>
            </a:r>
          </a:p>
          <a:p>
            <a:pPr>
              <a:lnSpc>
                <a:spcPct val="150000"/>
              </a:lnSpc>
            </a:pPr>
            <a:r>
              <a:rPr lang="en-US" dirty="0" smtClean="0"/>
              <a:t>DDS contacts your medical sources</a:t>
            </a:r>
          </a:p>
          <a:p>
            <a:pPr>
              <a:lnSpc>
                <a:spcPct val="150000"/>
              </a:lnSpc>
            </a:pPr>
            <a:r>
              <a:rPr lang="en-US" dirty="0" smtClean="0"/>
              <a:t>DDS reviews your statement of your daily activities</a:t>
            </a:r>
          </a:p>
          <a:p>
            <a:pPr>
              <a:lnSpc>
                <a:spcPct val="150000"/>
              </a:lnSpc>
            </a:pPr>
            <a:r>
              <a:rPr lang="en-US" dirty="0" smtClean="0"/>
              <a:t>You may need to attend a consultative examination</a:t>
            </a:r>
          </a:p>
          <a:p>
            <a:pPr>
              <a:lnSpc>
                <a:spcPct val="150000"/>
              </a:lnSpc>
            </a:pPr>
            <a:r>
              <a:rPr lang="en-US" dirty="0" smtClean="0"/>
              <a:t>DDS makes a disability decision on your claim</a:t>
            </a:r>
          </a:p>
          <a:p>
            <a:endParaRPr lang="en-US" dirty="0" smtClean="0"/>
          </a:p>
          <a:p>
            <a:endParaRPr lang="en-US" dirty="0" smtClean="0"/>
          </a:p>
          <a:p>
            <a:endParaRPr lang="en-US" dirty="0" smtClean="0"/>
          </a:p>
          <a:p>
            <a:endParaRPr lang="en-US" dirty="0" smtClean="0"/>
          </a:p>
        </p:txBody>
      </p:sp>
      <p:sp>
        <p:nvSpPr>
          <p:cNvPr id="3" name="Title 2"/>
          <p:cNvSpPr>
            <a:spLocks noGrp="1"/>
          </p:cNvSpPr>
          <p:nvPr>
            <p:ph type="title"/>
          </p:nvPr>
        </p:nvSpPr>
        <p:spPr>
          <a:xfrm>
            <a:off x="457200" y="152400"/>
            <a:ext cx="8229600" cy="868362"/>
          </a:xfrm>
        </p:spPr>
        <p:txBody>
          <a:bodyPr/>
          <a:lstStyle/>
          <a:p>
            <a:pPr algn="ctr"/>
            <a:r>
              <a:rPr lang="en-US" dirty="0" smtClean="0">
                <a:solidFill>
                  <a:srgbClr val="C00000"/>
                </a:solidFill>
              </a:rPr>
              <a:t>What Happens Next</a:t>
            </a:r>
            <a:endParaRPr lang="en-US" dirty="0">
              <a:solidFill>
                <a:srgbClr val="C0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3">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C00000"/>
      </a:hlink>
      <a:folHlink>
        <a:srgbClr val="FFCF3E"/>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8147</TotalTime>
  <Words>3086</Words>
  <Application>Microsoft Office PowerPoint</Application>
  <PresentationFormat>On-screen Show (4:3)</PresentationFormat>
  <Paragraphs>299</Paragraphs>
  <Slides>23</Slides>
  <Notes>23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Lucida Sans Unicode</vt:lpstr>
      <vt:lpstr>Verdana</vt:lpstr>
      <vt:lpstr>Wingdings</vt:lpstr>
      <vt:lpstr>Wingdings 2</vt:lpstr>
      <vt:lpstr>Wingdings 3</vt:lpstr>
      <vt:lpstr>Concourse</vt:lpstr>
      <vt:lpstr>Acrobat Document</vt:lpstr>
      <vt:lpstr>  </vt:lpstr>
      <vt:lpstr>SSA’s Two Disability Programs</vt:lpstr>
      <vt:lpstr>Social Security’s Definition of Disability</vt:lpstr>
      <vt:lpstr>Social Security’s Definition of Disability- Children</vt:lpstr>
      <vt:lpstr>Disability Statistics</vt:lpstr>
      <vt:lpstr>Claims Expediting Processes</vt:lpstr>
      <vt:lpstr>The Application Process</vt:lpstr>
      <vt:lpstr>The Application Process</vt:lpstr>
      <vt:lpstr>What Happens Next</vt:lpstr>
      <vt:lpstr>5 Steps for Making a Decision</vt:lpstr>
      <vt:lpstr> Childhood Claims- 3 Step Process</vt:lpstr>
      <vt:lpstr>Compassionate Allowances Initiative (CAL)</vt:lpstr>
      <vt:lpstr>How Do We Add CAL Conditions</vt:lpstr>
      <vt:lpstr>CAL and Advocacy Groups</vt:lpstr>
      <vt:lpstr>CAL Case Processing Matrix</vt:lpstr>
      <vt:lpstr>Congenital Myotonic Dystrophy</vt:lpstr>
      <vt:lpstr>Compassionate Allowances Impairment Summary </vt:lpstr>
      <vt:lpstr>CAL Conditions</vt:lpstr>
      <vt:lpstr>CAL Conditions</vt:lpstr>
      <vt:lpstr>CAL Conditions</vt:lpstr>
      <vt:lpstr>CAL FACTS </vt:lpstr>
      <vt:lpstr>Additional Information</vt:lpstr>
      <vt:lpstr>Helpful Links</vt:lpstr>
    </vt:vector>
  </TitlesOfParts>
  <Company>Social Security Administration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657010</dc:creator>
  <cp:lastModifiedBy>Paul Formaker</cp:lastModifiedBy>
  <cp:revision>403</cp:revision>
  <cp:lastPrinted>2013-03-20T18:43:10Z</cp:lastPrinted>
  <dcterms:created xsi:type="dcterms:W3CDTF">2011-12-02T12:13:00Z</dcterms:created>
  <dcterms:modified xsi:type="dcterms:W3CDTF">2018-04-19T15:36:02Z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-214322655</vt:i4>
  </property>
  <property fmtid="{D5CDD505-2E9C-101B-9397-08002B2CF9AE}" pid="4" name="_EmailSubject">
    <vt:lpwstr>[EXTERNAL]   RE: Myotonic Dystrophy CAL Public Announcement </vt:lpwstr>
  </property>
  <property fmtid="{D5CDD505-2E9C-101B-9397-08002B2CF9AE}" pid="5" name="_AuthorEmail">
    <vt:lpwstr>Deborah.Dennis@ssa.gov</vt:lpwstr>
  </property>
  <property fmtid="{D5CDD505-2E9C-101B-9397-08002B2CF9AE}" pid="6" name="_AuthorEmailDisplayName">
    <vt:lpwstr>Dennis, Deborah</vt:lpwstr>
  </property>
  <property fmtid="{D5CDD505-2E9C-101B-9397-08002B2CF9AE}" pid="7" name="_PreviousAdHocReviewCycleID">
    <vt:i4>640300306</vt:i4>
  </property>
</Properties>
</file>